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77" r:id="rId2"/>
  </p:sldMasterIdLst>
  <p:notesMasterIdLst>
    <p:notesMasterId r:id="rId27"/>
  </p:notesMasterIdLst>
  <p:sldIdLst>
    <p:sldId id="256" r:id="rId3"/>
    <p:sldId id="257" r:id="rId4"/>
    <p:sldId id="258" r:id="rId5"/>
    <p:sldId id="281" r:id="rId6"/>
    <p:sldId id="282" r:id="rId7"/>
    <p:sldId id="259" r:id="rId8"/>
    <p:sldId id="284" r:id="rId9"/>
    <p:sldId id="285" r:id="rId10"/>
    <p:sldId id="286" r:id="rId11"/>
    <p:sldId id="283" r:id="rId12"/>
    <p:sldId id="287" r:id="rId13"/>
    <p:sldId id="288" r:id="rId14"/>
    <p:sldId id="289" r:id="rId15"/>
    <p:sldId id="290" r:id="rId16"/>
    <p:sldId id="291" r:id="rId17"/>
    <p:sldId id="292" r:id="rId18"/>
    <p:sldId id="293" r:id="rId19"/>
    <p:sldId id="294" r:id="rId20"/>
    <p:sldId id="260" r:id="rId21"/>
    <p:sldId id="295" r:id="rId22"/>
    <p:sldId id="261" r:id="rId23"/>
    <p:sldId id="262" r:id="rId24"/>
    <p:sldId id="296" r:id="rId25"/>
    <p:sldId id="280" r:id="rId26"/>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
      <p:font typeface="微软雅黑" panose="020B0503020204020204" pitchFamily="34" charset="-122"/>
      <p:regular r:id="rId32"/>
      <p:bold r:id="rId33"/>
    </p:embeddedFont>
    <p:embeddedFont>
      <p:font typeface="微软雅黑" panose="020B0503020204020204" pitchFamily="34"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65F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C790A-8F2B-4AA8-87DF-DA9BBECAB15E}" v="3" dt="2018-12-06T02:03:06.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32" autoAdjust="0"/>
    <p:restoredTop sz="89927" autoAdjust="0"/>
  </p:normalViewPr>
  <p:slideViewPr>
    <p:cSldViewPr snapToGrid="0">
      <p:cViewPr varScale="1">
        <p:scale>
          <a:sx n="99" d="100"/>
          <a:sy n="99" d="100"/>
        </p:scale>
        <p:origin x="103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CA4F1-4DC4-46A8-A301-015972509CCA}"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7EFA1-2753-4924-9F41-02CFD75F685B}" type="slidenum">
              <a:rPr lang="zh-CN" altLang="en-US" smtClean="0"/>
              <a:t>‹#›</a:t>
            </a:fld>
            <a:endParaRPr lang="zh-CN" altLang="en-US"/>
          </a:p>
        </p:txBody>
      </p:sp>
    </p:spTree>
    <p:extLst>
      <p:ext uri="{BB962C8B-B14F-4D97-AF65-F5344CB8AC3E}">
        <p14:creationId xmlns:p14="http://schemas.microsoft.com/office/powerpoint/2010/main" val="45309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E03F68-B2A7-4FFB-BD56-3AE1DBEE44C8}"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17937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https://hakkasan.com/blog/eight-culinary-traditions-china/</a:t>
            </a:r>
            <a:br>
              <a:rPr lang="en-US" altLang="zh-CN" dirty="0"/>
            </a:br>
            <a:r>
              <a:rPr lang="en-US" altLang="zh-CN" dirty="0"/>
              <a:t>http://blog.tutorming.com/expats/types-of-chinese-food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Chinese cuisine is very elaborate and sophisticated. The diversity of geographical locations, climatic and customary variations, as well as special produces, has led to the evolution of various regional cuisines with their own characteristics and cooking styles. </a:t>
            </a:r>
          </a:p>
          <a:p>
            <a:r>
              <a:rPr lang="en-US" altLang="zh-CN" sz="1200" b="0" i="0" kern="1200" dirty="0">
                <a:solidFill>
                  <a:schemeClr val="tx1"/>
                </a:solidFill>
                <a:effectLst/>
                <a:latin typeface="+mn-lt"/>
                <a:ea typeface="+mn-ea"/>
                <a:cs typeface="+mn-cs"/>
              </a:rPr>
              <a:t>China's regional cuisines (very) generally taste as follows:</a:t>
            </a:r>
          </a:p>
          <a:p>
            <a:r>
              <a:rPr lang="en-US" altLang="zh-CN" sz="1200" b="0" i="0" kern="1200" dirty="0">
                <a:solidFill>
                  <a:schemeClr val="tx1"/>
                </a:solidFill>
                <a:effectLst/>
                <a:latin typeface="+mn-lt"/>
                <a:ea typeface="+mn-ea"/>
                <a:cs typeface="+mn-cs"/>
              </a:rPr>
              <a:t>Northern China food — salty, simple, less vegetables with wheat as the staple food</a:t>
            </a:r>
          </a:p>
          <a:p>
            <a:r>
              <a:rPr lang="en-US" altLang="zh-CN" sz="1200" b="0" i="0" kern="1200" dirty="0">
                <a:solidFill>
                  <a:schemeClr val="tx1"/>
                </a:solidFill>
                <a:effectLst/>
                <a:latin typeface="+mn-lt"/>
                <a:ea typeface="+mn-ea"/>
                <a:cs typeface="+mn-cs"/>
              </a:rPr>
              <a:t>Western China food — hearty halal food with lamb the main meat</a:t>
            </a:r>
          </a:p>
          <a:p>
            <a:r>
              <a:rPr lang="en-US" altLang="zh-CN" sz="1200" b="0" i="0" kern="1200" dirty="0">
                <a:solidFill>
                  <a:schemeClr val="tx1"/>
                </a:solidFill>
                <a:effectLst/>
                <a:latin typeface="+mn-lt"/>
                <a:ea typeface="+mn-ea"/>
                <a:cs typeface="+mn-cs"/>
              </a:rPr>
              <a:t>Central China food — spicy with a lot of seasonings</a:t>
            </a:r>
          </a:p>
          <a:p>
            <a:r>
              <a:rPr lang="en-US" altLang="zh-CN" sz="1200" b="0" i="0" kern="1200" dirty="0">
                <a:solidFill>
                  <a:schemeClr val="tx1"/>
                </a:solidFill>
                <a:effectLst/>
                <a:latin typeface="+mn-lt"/>
                <a:ea typeface="+mn-ea"/>
                <a:cs typeface="+mn-cs"/>
              </a:rPr>
              <a:t>Eastern China food — sweet and light</a:t>
            </a:r>
          </a:p>
          <a:p>
            <a:r>
              <a:rPr lang="en-US" altLang="zh-CN" sz="1200" b="0" i="0" kern="1200">
                <a:solidFill>
                  <a:schemeClr val="tx1"/>
                </a:solidFill>
                <a:effectLst/>
                <a:latin typeface="+mn-lt"/>
                <a:ea typeface="+mn-ea"/>
                <a:cs typeface="+mn-cs"/>
              </a:rPr>
              <a:t>Southern minority food — sour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E7EFA1-2753-4924-9F41-02CFD75F685B}" type="slidenum">
              <a:rPr lang="zh-CN" altLang="en-US" smtClean="0"/>
              <a:t>4</a:t>
            </a:fld>
            <a:endParaRPr lang="zh-CN" altLang="en-US"/>
          </a:p>
        </p:txBody>
      </p:sp>
    </p:spTree>
    <p:extLst>
      <p:ext uri="{BB962C8B-B14F-4D97-AF65-F5344CB8AC3E}">
        <p14:creationId xmlns:p14="http://schemas.microsoft.com/office/powerpoint/2010/main" val="219976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http://chungantiques.com/chinese-antiques-reference-research/2016/6/22/history-of-chinese-opera</a:t>
            </a:r>
            <a:br>
              <a:rPr lang="en-US" altLang="zh-CN" dirty="0"/>
            </a:br>
            <a:r>
              <a:rPr lang="en-US" altLang="zh-CN" dirty="0"/>
              <a:t>https://www.wikiwand.com/en/Theatre_of_China</a:t>
            </a:r>
            <a:endParaRPr lang="zh-CN" altLang="en-US" dirty="0"/>
          </a:p>
        </p:txBody>
      </p:sp>
      <p:sp>
        <p:nvSpPr>
          <p:cNvPr id="4" name="灯片编号占位符 3"/>
          <p:cNvSpPr>
            <a:spLocks noGrp="1"/>
          </p:cNvSpPr>
          <p:nvPr>
            <p:ph type="sldNum" sz="quarter" idx="5"/>
          </p:nvPr>
        </p:nvSpPr>
        <p:spPr/>
        <p:txBody>
          <a:bodyPr/>
          <a:lstStyle/>
          <a:p>
            <a:fld id="{39E7EFA1-2753-4924-9F41-02CFD75F685B}" type="slidenum">
              <a:rPr lang="zh-CN" altLang="en-US" smtClean="0"/>
              <a:t>5</a:t>
            </a:fld>
            <a:endParaRPr lang="zh-CN" altLang="en-US"/>
          </a:p>
        </p:txBody>
      </p:sp>
    </p:spTree>
    <p:extLst>
      <p:ext uri="{BB962C8B-B14F-4D97-AF65-F5344CB8AC3E}">
        <p14:creationId xmlns:p14="http://schemas.microsoft.com/office/powerpoint/2010/main" val="385855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https://www.travelchinaguide.com/intro/arts/chinese-opera.htm</a:t>
            </a:r>
            <a:endParaRPr lang="zh-CN" altLang="en-US" dirty="0"/>
          </a:p>
        </p:txBody>
      </p:sp>
      <p:sp>
        <p:nvSpPr>
          <p:cNvPr id="4" name="灯片编号占位符 3"/>
          <p:cNvSpPr>
            <a:spLocks noGrp="1"/>
          </p:cNvSpPr>
          <p:nvPr>
            <p:ph type="sldNum" sz="quarter" idx="5"/>
          </p:nvPr>
        </p:nvSpPr>
        <p:spPr/>
        <p:txBody>
          <a:bodyPr/>
          <a:lstStyle/>
          <a:p>
            <a:fld id="{39E7EFA1-2753-4924-9F41-02CFD75F685B}" type="slidenum">
              <a:rPr lang="zh-CN" altLang="en-US" smtClean="0"/>
              <a:t>6</a:t>
            </a:fld>
            <a:endParaRPr lang="zh-CN" altLang="en-US"/>
          </a:p>
        </p:txBody>
      </p:sp>
    </p:spTree>
    <p:extLst>
      <p:ext uri="{BB962C8B-B14F-4D97-AF65-F5344CB8AC3E}">
        <p14:creationId xmlns:p14="http://schemas.microsoft.com/office/powerpoint/2010/main" val="753978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https://www.travelchinaguide.com/intro/arts/chinese-opera.htm</a:t>
            </a:r>
            <a:br>
              <a:rPr lang="en-US" altLang="zh-CN" dirty="0"/>
            </a:br>
            <a:r>
              <a:rPr lang="en-US" altLang="zh-CN" dirty="0"/>
              <a:t>facial make-up: symbolize a character's personality, role, and fate. Generally, a red face represents loyalty and bravery; a black face, valor; yellow and white faces, duplicity; and golden and silver faces, mystery.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Acrobatics: Players can make fire spray out of their mouths when they act as spirits. This reflects a saying among actors: 'One minute's performance on the stage takes ten </a:t>
            </a:r>
            <a:r>
              <a:rPr lang="en-US" altLang="zh-CN" dirty="0" err="1"/>
              <a:t>years'practice</a:t>
            </a:r>
            <a:r>
              <a:rPr lang="en-US" altLang="zh-CN" dirty="0"/>
              <a:t> behind the scenes.'</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39E7EFA1-2753-4924-9F41-02CFD75F685B}" type="slidenum">
              <a:rPr lang="zh-CN" altLang="en-US" smtClean="0"/>
              <a:t>7</a:t>
            </a:fld>
            <a:endParaRPr lang="zh-CN" altLang="en-US"/>
          </a:p>
        </p:txBody>
      </p:sp>
    </p:spTree>
    <p:extLst>
      <p:ext uri="{BB962C8B-B14F-4D97-AF65-F5344CB8AC3E}">
        <p14:creationId xmlns:p14="http://schemas.microsoft.com/office/powerpoint/2010/main" val="296151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E7EFA1-2753-4924-9F41-02CFD75F685B}" type="slidenum">
              <a:rPr lang="zh-CN" altLang="en-US" smtClean="0"/>
              <a:t>14</a:t>
            </a:fld>
            <a:endParaRPr lang="zh-CN" altLang="en-US"/>
          </a:p>
        </p:txBody>
      </p:sp>
    </p:spTree>
    <p:extLst>
      <p:ext uri="{BB962C8B-B14F-4D97-AF65-F5344CB8AC3E}">
        <p14:creationId xmlns:p14="http://schemas.microsoft.com/office/powerpoint/2010/main" val="103355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03F68-B2A7-4FFB-BD56-3AE1DBEE44C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79374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b="6740"/>
          <a:stretch/>
        </p:blipFill>
        <p:spPr>
          <a:xfrm>
            <a:off x="183486" y="6162558"/>
            <a:ext cx="576000" cy="443442"/>
          </a:xfrm>
          <a:prstGeom prst="rect">
            <a:avLst/>
          </a:prstGeom>
        </p:spPr>
      </p:pic>
      <p:sp>
        <p:nvSpPr>
          <p:cNvPr id="8" name="平行四边形 7"/>
          <p:cNvSpPr/>
          <p:nvPr userDrawn="1"/>
        </p:nvSpPr>
        <p:spPr>
          <a:xfrm rot="16200000" flipH="1">
            <a:off x="2554941" y="-1143001"/>
            <a:ext cx="4034119" cy="9144001"/>
          </a:xfrm>
          <a:prstGeom prst="parallelogram">
            <a:avLst>
              <a:gd name="adj" fmla="val 159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372655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55489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21723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125962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906636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3846443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b="6740"/>
          <a:stretch/>
        </p:blipFill>
        <p:spPr>
          <a:xfrm>
            <a:off x="183486" y="6162558"/>
            <a:ext cx="576000" cy="443442"/>
          </a:xfrm>
          <a:prstGeom prst="rect">
            <a:avLst/>
          </a:prstGeom>
        </p:spPr>
      </p:pic>
      <p:sp>
        <p:nvSpPr>
          <p:cNvPr id="8" name="平行四边形 7"/>
          <p:cNvSpPr/>
          <p:nvPr userDrawn="1"/>
        </p:nvSpPr>
        <p:spPr>
          <a:xfrm rot="16200000" flipH="1">
            <a:off x="2554943" y="-1143001"/>
            <a:ext cx="4034119" cy="9144001"/>
          </a:xfrm>
          <a:prstGeom prst="parallelogram">
            <a:avLst>
              <a:gd name="adj" fmla="val 159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endParaRPr>
          </a:p>
        </p:txBody>
      </p:sp>
    </p:spTree>
    <p:extLst>
      <p:ext uri="{BB962C8B-B14F-4D97-AF65-F5344CB8AC3E}">
        <p14:creationId xmlns:p14="http://schemas.microsoft.com/office/powerpoint/2010/main" val="2257020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任意多边形 6"/>
          <p:cNvSpPr/>
          <p:nvPr userDrawn="1"/>
        </p:nvSpPr>
        <p:spPr>
          <a:xfrm>
            <a:off x="0" y="0"/>
            <a:ext cx="9144000" cy="1137600"/>
          </a:xfrm>
          <a:custGeom>
            <a:avLst/>
            <a:gdLst>
              <a:gd name="connsiteX0" fmla="*/ 0 w 9144000"/>
              <a:gd name="connsiteY0" fmla="*/ 0 h 1137600"/>
              <a:gd name="connsiteX1" fmla="*/ 9144000 w 9144000"/>
              <a:gd name="connsiteY1" fmla="*/ 0 h 1137600"/>
              <a:gd name="connsiteX2" fmla="*/ 9144000 w 9144000"/>
              <a:gd name="connsiteY2" fmla="*/ 1137600 h 1137600"/>
              <a:gd name="connsiteX3" fmla="*/ 0 w 9144000"/>
              <a:gd name="connsiteY3" fmla="*/ 1137600 h 1137600"/>
              <a:gd name="connsiteX4" fmla="*/ 0 w 9144000"/>
              <a:gd name="connsiteY4" fmla="*/ 1137599 h 1137600"/>
              <a:gd name="connsiteX5" fmla="*/ 9143999 w 9144000"/>
              <a:gd name="connsiteY5" fmla="*/ 1137599 h 1137600"/>
              <a:gd name="connsiteX6" fmla="*/ 9143999 w 9144000"/>
              <a:gd name="connsiteY6" fmla="*/ 927846 h 1137600"/>
              <a:gd name="connsiteX7" fmla="*/ 0 w 9144000"/>
              <a:gd name="connsiteY7" fmla="*/ 1137599 h 113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137600">
                <a:moveTo>
                  <a:pt x="0" y="0"/>
                </a:moveTo>
                <a:lnTo>
                  <a:pt x="9144000" y="0"/>
                </a:lnTo>
                <a:lnTo>
                  <a:pt x="9144000" y="1137600"/>
                </a:lnTo>
                <a:lnTo>
                  <a:pt x="0" y="1137600"/>
                </a:lnTo>
                <a:lnTo>
                  <a:pt x="0" y="1137599"/>
                </a:lnTo>
                <a:lnTo>
                  <a:pt x="9143999" y="1137599"/>
                </a:lnTo>
                <a:lnTo>
                  <a:pt x="9143999" y="927846"/>
                </a:lnTo>
                <a:lnTo>
                  <a:pt x="0" y="113759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solidFill>
                <a:srgbClr val="FFFFFF"/>
              </a:solidFill>
            </a:endParaRPr>
          </a:p>
        </p:txBody>
      </p:sp>
      <p:sp>
        <p:nvSpPr>
          <p:cNvPr id="8" name="文本占位符 11"/>
          <p:cNvSpPr>
            <a:spLocks noGrp="1"/>
          </p:cNvSpPr>
          <p:nvPr>
            <p:ph type="body" sz="quarter" idx="10"/>
          </p:nvPr>
        </p:nvSpPr>
        <p:spPr>
          <a:xfrm>
            <a:off x="248552" y="245178"/>
            <a:ext cx="8316000" cy="612000"/>
          </a:xfrm>
        </p:spPr>
        <p:txBody>
          <a:bodyPr>
            <a:noAutofit/>
          </a:bodyPr>
          <a:lstStyle>
            <a:lvl1pPr marL="0" indent="0" algn="l">
              <a:buNone/>
              <a:defRPr sz="4200" b="0" spc="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211385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任意多边形 6"/>
          <p:cNvSpPr/>
          <p:nvPr userDrawn="1"/>
        </p:nvSpPr>
        <p:spPr>
          <a:xfrm>
            <a:off x="0" y="0"/>
            <a:ext cx="9144000" cy="1137600"/>
          </a:xfrm>
          <a:custGeom>
            <a:avLst/>
            <a:gdLst>
              <a:gd name="connsiteX0" fmla="*/ 0 w 9144000"/>
              <a:gd name="connsiteY0" fmla="*/ 0 h 1137600"/>
              <a:gd name="connsiteX1" fmla="*/ 9144000 w 9144000"/>
              <a:gd name="connsiteY1" fmla="*/ 0 h 1137600"/>
              <a:gd name="connsiteX2" fmla="*/ 9144000 w 9144000"/>
              <a:gd name="connsiteY2" fmla="*/ 1137600 h 1137600"/>
              <a:gd name="connsiteX3" fmla="*/ 0 w 9144000"/>
              <a:gd name="connsiteY3" fmla="*/ 1137600 h 1137600"/>
              <a:gd name="connsiteX4" fmla="*/ 0 w 9144000"/>
              <a:gd name="connsiteY4" fmla="*/ 1137599 h 1137600"/>
              <a:gd name="connsiteX5" fmla="*/ 9143999 w 9144000"/>
              <a:gd name="connsiteY5" fmla="*/ 1137599 h 1137600"/>
              <a:gd name="connsiteX6" fmla="*/ 9143999 w 9144000"/>
              <a:gd name="connsiteY6" fmla="*/ 927846 h 1137600"/>
              <a:gd name="connsiteX7" fmla="*/ 0 w 9144000"/>
              <a:gd name="connsiteY7" fmla="*/ 1137599 h 113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137600">
                <a:moveTo>
                  <a:pt x="0" y="0"/>
                </a:moveTo>
                <a:lnTo>
                  <a:pt x="9144000" y="0"/>
                </a:lnTo>
                <a:lnTo>
                  <a:pt x="9144000" y="1137600"/>
                </a:lnTo>
                <a:lnTo>
                  <a:pt x="0" y="1137600"/>
                </a:lnTo>
                <a:lnTo>
                  <a:pt x="0" y="1137599"/>
                </a:lnTo>
                <a:lnTo>
                  <a:pt x="9143999" y="1137599"/>
                </a:lnTo>
                <a:lnTo>
                  <a:pt x="9143999" y="927846"/>
                </a:lnTo>
                <a:lnTo>
                  <a:pt x="0" y="113759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8" name="文本占位符 11"/>
          <p:cNvSpPr>
            <a:spLocks noGrp="1"/>
          </p:cNvSpPr>
          <p:nvPr>
            <p:ph type="body" sz="quarter" idx="10"/>
          </p:nvPr>
        </p:nvSpPr>
        <p:spPr>
          <a:xfrm>
            <a:off x="248552" y="245178"/>
            <a:ext cx="8316000" cy="612000"/>
          </a:xfrm>
        </p:spPr>
        <p:txBody>
          <a:bodyPr>
            <a:noAutofit/>
          </a:bodyPr>
          <a:lstStyle>
            <a:lvl1pPr marL="0" indent="0" algn="l">
              <a:buNone/>
              <a:defRPr sz="4200" b="0" spc="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4" name="灯片编号占位符 3">
            <a:extLst>
              <a:ext uri="{FF2B5EF4-FFF2-40B4-BE49-F238E27FC236}">
                <a16:creationId xmlns:a16="http://schemas.microsoft.com/office/drawing/2014/main" id="{1ADD9DDB-951E-49E3-86DF-C5048C896172}"/>
              </a:ext>
            </a:extLst>
          </p:cNvPr>
          <p:cNvSpPr>
            <a:spLocks noGrp="1"/>
          </p:cNvSpPr>
          <p:nvPr>
            <p:ph type="sldNum" sz="quarter" idx="13"/>
          </p:nvPr>
        </p:nvSpPr>
        <p:spPr>
          <a:xfrm>
            <a:off x="8737480" y="6520071"/>
            <a:ext cx="406520" cy="337929"/>
          </a:xfrm>
        </p:spPr>
        <p:txBody>
          <a:bodyPr/>
          <a:lstStyle/>
          <a:p>
            <a:fld id="{525DAB4A-14D1-4AB1-9EAD-AC03C793C968}"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49999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067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58578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7983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410521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400679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133718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981468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srgbClr val="000000">
                  <a:tint val="75000"/>
                </a:srgb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DAB4A-14D1-4AB1-9EAD-AC03C793C968}"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024503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89199-B0D9-4F60-81AD-D417CD3A88C0}" type="slidenum">
              <a:rPr lang="zh-CN" altLang="en-US" smtClean="0"/>
              <a:t>‹#›</a:t>
            </a:fld>
            <a:endParaRPr lang="zh-CN" altLang="en-US"/>
          </a:p>
        </p:txBody>
      </p:sp>
    </p:spTree>
    <p:extLst>
      <p:ext uri="{BB962C8B-B14F-4D97-AF65-F5344CB8AC3E}">
        <p14:creationId xmlns:p14="http://schemas.microsoft.com/office/powerpoint/2010/main" val="357339433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1586" y="2671363"/>
            <a:ext cx="8920829" cy="769441"/>
          </a:xfrm>
          <a:prstGeom prst="rect">
            <a:avLst/>
          </a:prstGeom>
          <a:noFill/>
        </p:spPr>
        <p:txBody>
          <a:bodyPr wrap="square" rtlCol="0">
            <a:spAutoFit/>
          </a:bodyPr>
          <a:lstStyle/>
          <a:p>
            <a:pPr algn="ctr"/>
            <a:r>
              <a:rPr lang="en-US" altLang="zh-CN" sz="4400" spc="-70" dirty="0">
                <a:ln w="6350">
                  <a:noFill/>
                  <a:prstDash val="dash"/>
                </a:ln>
                <a:solidFill>
                  <a:srgbClr val="FFFFFF"/>
                </a:solidFill>
                <a:cs typeface="+mn-ea"/>
                <a:sym typeface="+mn-lt"/>
              </a:rPr>
              <a:t>China Travel</a:t>
            </a:r>
            <a:endParaRPr lang="zh-CN" altLang="en-US" sz="4400" spc="-70" dirty="0">
              <a:ln w="6350">
                <a:noFill/>
                <a:prstDash val="dash"/>
              </a:ln>
              <a:solidFill>
                <a:srgbClr val="FFFFFF"/>
              </a:solidFill>
              <a:cs typeface="+mn-ea"/>
              <a:sym typeface="+mn-lt"/>
            </a:endParaRPr>
          </a:p>
        </p:txBody>
      </p:sp>
      <p:sp>
        <p:nvSpPr>
          <p:cNvPr id="11" name="文本框 10"/>
          <p:cNvSpPr txBox="1"/>
          <p:nvPr/>
        </p:nvSpPr>
        <p:spPr>
          <a:xfrm>
            <a:off x="6165608" y="6382659"/>
            <a:ext cx="2873828" cy="307777"/>
          </a:xfrm>
          <a:prstGeom prst="rect">
            <a:avLst/>
          </a:prstGeom>
          <a:noFill/>
        </p:spPr>
        <p:txBody>
          <a:bodyPr wrap="square" rtlCol="0">
            <a:spAutoFit/>
          </a:bodyPr>
          <a:lstStyle/>
          <a:p>
            <a:pPr algn="r"/>
            <a:r>
              <a:rPr lang="en-US" altLang="zh-CN" sz="1400" dirty="0">
                <a:solidFill>
                  <a:srgbClr val="000000">
                    <a:lumMod val="50000"/>
                    <a:lumOff val="50000"/>
                  </a:srgbClr>
                </a:solidFill>
                <a:cs typeface="+mn-ea"/>
                <a:sym typeface="+mn-lt"/>
              </a:rPr>
              <a:t>2018-12-07</a:t>
            </a:r>
            <a:endParaRPr lang="zh-CN" altLang="en-US" sz="1400" dirty="0">
              <a:solidFill>
                <a:srgbClr val="000000">
                  <a:lumMod val="50000"/>
                  <a:lumOff val="50000"/>
                </a:srgbClr>
              </a:solidFill>
              <a:cs typeface="+mn-ea"/>
              <a:sym typeface="+mn-lt"/>
            </a:endParaRPr>
          </a:p>
        </p:txBody>
      </p:sp>
      <p:sp>
        <p:nvSpPr>
          <p:cNvPr id="12" name="文本框 11"/>
          <p:cNvSpPr txBox="1"/>
          <p:nvPr/>
        </p:nvSpPr>
        <p:spPr>
          <a:xfrm>
            <a:off x="6165608" y="6096654"/>
            <a:ext cx="2873828" cy="307777"/>
          </a:xfrm>
          <a:prstGeom prst="rect">
            <a:avLst/>
          </a:prstGeom>
          <a:noFill/>
        </p:spPr>
        <p:txBody>
          <a:bodyPr wrap="square" rtlCol="0">
            <a:spAutoFit/>
          </a:bodyPr>
          <a:lstStyle/>
          <a:p>
            <a:pPr algn="r"/>
            <a:r>
              <a:rPr lang="en-US" altLang="zh-CN" sz="1400" dirty="0">
                <a:solidFill>
                  <a:srgbClr val="000000">
                    <a:lumMod val="50000"/>
                    <a:lumOff val="50000"/>
                  </a:srgbClr>
                </a:solidFill>
                <a:cs typeface="+mn-ea"/>
                <a:sym typeface="+mn-lt"/>
              </a:rPr>
              <a:t>A06</a:t>
            </a:r>
            <a:r>
              <a:rPr lang="zh-CN" altLang="en-US" sz="1400" dirty="0">
                <a:solidFill>
                  <a:srgbClr val="000000">
                    <a:lumMod val="50000"/>
                    <a:lumOff val="50000"/>
                  </a:srgbClr>
                </a:solidFill>
                <a:cs typeface="+mn-ea"/>
                <a:sym typeface="+mn-lt"/>
              </a:rPr>
              <a:t>：</a:t>
            </a:r>
            <a:r>
              <a:rPr lang="en-US" altLang="zh-CN" sz="1400" dirty="0">
                <a:solidFill>
                  <a:srgbClr val="000000">
                    <a:lumMod val="50000"/>
                    <a:lumOff val="50000"/>
                  </a:srgbClr>
                </a:solidFill>
                <a:cs typeface="+mn-ea"/>
                <a:sym typeface="+mn-lt"/>
              </a:rPr>
              <a:t>Sam, Stefan, Leo</a:t>
            </a:r>
            <a:endParaRPr lang="zh-CN" altLang="en-US" sz="1400" dirty="0">
              <a:solidFill>
                <a:srgbClr val="000000">
                  <a:lumMod val="50000"/>
                  <a:lumOff val="50000"/>
                </a:srgbClr>
              </a:solidFill>
              <a:cs typeface="+mn-ea"/>
              <a:sym typeface="+mn-lt"/>
            </a:endParaRPr>
          </a:p>
        </p:txBody>
      </p:sp>
    </p:spTree>
    <p:extLst>
      <p:ext uri="{BB962C8B-B14F-4D97-AF65-F5344CB8AC3E}">
        <p14:creationId xmlns:p14="http://schemas.microsoft.com/office/powerpoint/2010/main" val="490611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9B9157-5517-49A7-9C5F-8B955D139464}"/>
              </a:ext>
            </a:extLst>
          </p:cNvPr>
          <p:cNvSpPr>
            <a:spLocks noGrp="1"/>
          </p:cNvSpPr>
          <p:nvPr>
            <p:ph type="body" sz="quarter" idx="10"/>
          </p:nvPr>
        </p:nvSpPr>
        <p:spPr/>
        <p:txBody>
          <a:bodyPr/>
          <a:lstStyle/>
          <a:p>
            <a:r>
              <a:rPr lang="en-US" altLang="zh-CN" dirty="0">
                <a:latin typeface="+mn-lt"/>
                <a:ea typeface="+mn-ea"/>
                <a:cs typeface="+mn-ea"/>
                <a:sym typeface="+mn-lt"/>
              </a:rPr>
              <a:t>Different natural sceneries</a:t>
            </a:r>
            <a:endParaRPr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A941E018-A9ED-41A3-80EC-52B5645EC8EF}"/>
              </a:ext>
            </a:extLst>
          </p:cNvPr>
          <p:cNvPicPr>
            <a:picLocks noChangeAspect="1"/>
          </p:cNvPicPr>
          <p:nvPr/>
        </p:nvPicPr>
        <p:blipFill>
          <a:blip r:embed="rId2"/>
          <a:stretch>
            <a:fillRect/>
          </a:stretch>
        </p:blipFill>
        <p:spPr>
          <a:xfrm>
            <a:off x="640247" y="1962359"/>
            <a:ext cx="4762500" cy="3171825"/>
          </a:xfrm>
          <a:prstGeom prst="rect">
            <a:avLst/>
          </a:prstGeom>
        </p:spPr>
      </p:pic>
      <p:sp>
        <p:nvSpPr>
          <p:cNvPr id="4" name="文本框 3">
            <a:extLst>
              <a:ext uri="{FF2B5EF4-FFF2-40B4-BE49-F238E27FC236}">
                <a16:creationId xmlns:a16="http://schemas.microsoft.com/office/drawing/2014/main" id="{0CE90F9F-10AA-4FF4-A24F-4D91C646AF68}"/>
              </a:ext>
            </a:extLst>
          </p:cNvPr>
          <p:cNvSpPr txBox="1"/>
          <p:nvPr/>
        </p:nvSpPr>
        <p:spPr>
          <a:xfrm>
            <a:off x="2056264" y="5346218"/>
            <a:ext cx="19304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7030A0"/>
                </a:solidFill>
                <a:effectLst/>
                <a:uLnTx/>
                <a:uFillTx/>
                <a:cs typeface="+mn-ea"/>
                <a:sym typeface="+mn-lt"/>
              </a:rPr>
              <a:t>Guilin, Guangxi</a:t>
            </a:r>
            <a:endParaRPr kumimoji="0" lang="zh-CN" altLang="en-US" sz="1800" b="0" i="0" u="none" strike="noStrike" kern="1200" cap="none" spc="0" normalizeH="0" baseline="0" noProof="0" dirty="0">
              <a:ln>
                <a:noFill/>
              </a:ln>
              <a:solidFill>
                <a:srgbClr val="7030A0"/>
              </a:solidFill>
              <a:effectLst/>
              <a:uLnTx/>
              <a:uFillTx/>
              <a:cs typeface="+mn-ea"/>
              <a:sym typeface="+mn-lt"/>
            </a:endParaRPr>
          </a:p>
        </p:txBody>
      </p:sp>
      <p:sp>
        <p:nvSpPr>
          <p:cNvPr id="5" name="文本框 4">
            <a:extLst>
              <a:ext uri="{FF2B5EF4-FFF2-40B4-BE49-F238E27FC236}">
                <a16:creationId xmlns:a16="http://schemas.microsoft.com/office/drawing/2014/main" id="{B07B468A-F958-43C3-8547-CCCCAD36E3AC}"/>
              </a:ext>
            </a:extLst>
          </p:cNvPr>
          <p:cNvSpPr txBox="1"/>
          <p:nvPr/>
        </p:nvSpPr>
        <p:spPr>
          <a:xfrm>
            <a:off x="5826494" y="2773268"/>
            <a:ext cx="2980622"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030A0"/>
                </a:solidFill>
                <a:effectLst/>
                <a:uLnTx/>
                <a:uFillTx/>
                <a:cs typeface="+mn-ea"/>
                <a:sym typeface="+mn-lt"/>
              </a:rPr>
              <a:t>Guilin has a typical karst landform, which is famous worldwide.</a:t>
            </a:r>
            <a:endParaRPr kumimoji="0" lang="zh-CN" altLang="en-US" sz="2800" b="0" i="0" u="none" strike="noStrike" kern="1200" cap="none" spc="0" normalizeH="0" baseline="0" noProof="0" dirty="0">
              <a:ln>
                <a:noFill/>
              </a:ln>
              <a:solidFill>
                <a:srgbClr val="7030A0"/>
              </a:solidFill>
              <a:effectLst/>
              <a:uLnTx/>
              <a:uFillTx/>
              <a:cs typeface="+mn-ea"/>
              <a:sym typeface="+mn-lt"/>
            </a:endParaRPr>
          </a:p>
        </p:txBody>
      </p:sp>
    </p:spTree>
    <p:extLst>
      <p:ext uri="{BB962C8B-B14F-4D97-AF65-F5344CB8AC3E}">
        <p14:creationId xmlns:p14="http://schemas.microsoft.com/office/powerpoint/2010/main" val="187384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3C2874-27FE-475D-B201-A158EDA0A4BC}"/>
              </a:ext>
            </a:extLst>
          </p:cNvPr>
          <p:cNvSpPr>
            <a:spLocks noGrp="1"/>
          </p:cNvSpPr>
          <p:nvPr>
            <p:ph type="body" sz="quarter" idx="10"/>
          </p:nvPr>
        </p:nvSpPr>
        <p:spPr/>
        <p:txBody>
          <a:bodyPr/>
          <a:lstStyle/>
          <a:p>
            <a:r>
              <a:rPr lang="en-US" altLang="zh-CN" dirty="0">
                <a:latin typeface="+mn-lt"/>
                <a:ea typeface="+mn-ea"/>
                <a:cs typeface="+mn-ea"/>
                <a:sym typeface="+mn-lt"/>
              </a:rPr>
              <a:t>Different natural sceneries</a:t>
            </a:r>
          </a:p>
          <a:p>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727363F-A890-4C81-AFD1-BC81F7076781}"/>
              </a:ext>
            </a:extLst>
          </p:cNvPr>
          <p:cNvPicPr>
            <a:picLocks noChangeAspect="1"/>
          </p:cNvPicPr>
          <p:nvPr/>
        </p:nvPicPr>
        <p:blipFill>
          <a:blip r:embed="rId2"/>
          <a:stretch>
            <a:fillRect/>
          </a:stretch>
        </p:blipFill>
        <p:spPr>
          <a:xfrm>
            <a:off x="411290" y="2000250"/>
            <a:ext cx="5105400" cy="2857500"/>
          </a:xfrm>
          <a:prstGeom prst="rect">
            <a:avLst/>
          </a:prstGeom>
        </p:spPr>
      </p:pic>
      <p:sp>
        <p:nvSpPr>
          <p:cNvPr id="5" name="文本框 4">
            <a:extLst>
              <a:ext uri="{FF2B5EF4-FFF2-40B4-BE49-F238E27FC236}">
                <a16:creationId xmlns:a16="http://schemas.microsoft.com/office/drawing/2014/main" id="{BC2A2FF5-2C4A-4936-AC29-469AF7DAB166}"/>
              </a:ext>
            </a:extLst>
          </p:cNvPr>
          <p:cNvSpPr txBox="1"/>
          <p:nvPr/>
        </p:nvSpPr>
        <p:spPr>
          <a:xfrm>
            <a:off x="248552" y="5053186"/>
            <a:ext cx="556922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7030A0"/>
                </a:solidFill>
                <a:effectLst/>
                <a:uLnTx/>
                <a:uFillTx/>
                <a:cs typeface="+mn-ea"/>
                <a:sym typeface="+mn-lt"/>
              </a:rPr>
              <a:t>Pudazo</a:t>
            </a:r>
            <a:r>
              <a:rPr kumimoji="0" lang="en-US" altLang="zh-CN" sz="1800" b="0" i="0" u="none" strike="noStrike" kern="1200" cap="none" spc="0" normalizeH="0" baseline="0" noProof="0" dirty="0">
                <a:ln>
                  <a:noFill/>
                </a:ln>
                <a:solidFill>
                  <a:srgbClr val="7030A0"/>
                </a:solidFill>
                <a:effectLst/>
                <a:uLnTx/>
                <a:uFillTx/>
                <a:cs typeface="+mn-ea"/>
                <a:sym typeface="+mn-lt"/>
              </a:rPr>
              <a:t> national forest park, Shangri- La, Yunnan</a:t>
            </a:r>
            <a:endParaRPr kumimoji="0" lang="zh-CN" altLang="en-US" sz="1800" b="0" i="0" u="none" strike="noStrike" kern="1200" cap="none" spc="0" normalizeH="0" baseline="0" noProof="0" dirty="0">
              <a:ln>
                <a:noFill/>
              </a:ln>
              <a:solidFill>
                <a:srgbClr val="7030A0"/>
              </a:solidFill>
              <a:effectLst/>
              <a:uLnTx/>
              <a:uFillTx/>
              <a:cs typeface="+mn-ea"/>
              <a:sym typeface="+mn-lt"/>
            </a:endParaRPr>
          </a:p>
        </p:txBody>
      </p:sp>
      <p:sp>
        <p:nvSpPr>
          <p:cNvPr id="6" name="文本框 5">
            <a:extLst>
              <a:ext uri="{FF2B5EF4-FFF2-40B4-BE49-F238E27FC236}">
                <a16:creationId xmlns:a16="http://schemas.microsoft.com/office/drawing/2014/main" id="{98DF628C-9D47-47BA-9E53-249D56D8C985}"/>
              </a:ext>
            </a:extLst>
          </p:cNvPr>
          <p:cNvSpPr txBox="1"/>
          <p:nvPr/>
        </p:nvSpPr>
        <p:spPr>
          <a:xfrm>
            <a:off x="5717407" y="2000250"/>
            <a:ext cx="3301983"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030A0"/>
                </a:solidFill>
                <a:effectLst/>
                <a:uLnTx/>
                <a:uFillTx/>
                <a:cs typeface="+mn-ea"/>
                <a:sym typeface="+mn-lt"/>
              </a:rPr>
              <a:t>Typical tundra climate in plateau nourish many Chinese precious plant and animal species.</a:t>
            </a:r>
            <a:endParaRPr kumimoji="0" lang="zh-CN" altLang="en-US" sz="2800" b="0" i="0" u="none" strike="noStrike" kern="1200" cap="none" spc="0" normalizeH="0" baseline="0" noProof="0" dirty="0">
              <a:ln>
                <a:noFill/>
              </a:ln>
              <a:solidFill>
                <a:srgbClr val="7030A0"/>
              </a:solidFill>
              <a:effectLst/>
              <a:uLnTx/>
              <a:uFillTx/>
              <a:cs typeface="+mn-ea"/>
              <a:sym typeface="+mn-lt"/>
            </a:endParaRPr>
          </a:p>
        </p:txBody>
      </p:sp>
    </p:spTree>
    <p:extLst>
      <p:ext uri="{BB962C8B-B14F-4D97-AF65-F5344CB8AC3E}">
        <p14:creationId xmlns:p14="http://schemas.microsoft.com/office/powerpoint/2010/main" val="170366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6DB514-523E-4888-8D45-63FAAB1A7B1F}"/>
              </a:ext>
            </a:extLst>
          </p:cNvPr>
          <p:cNvSpPr>
            <a:spLocks noGrp="1"/>
          </p:cNvSpPr>
          <p:nvPr>
            <p:ph type="body" sz="quarter" idx="10"/>
          </p:nvPr>
        </p:nvSpPr>
        <p:spPr/>
        <p:txBody>
          <a:bodyPr/>
          <a:lstStyle/>
          <a:p>
            <a:r>
              <a:rPr lang="en-US" altLang="zh-CN" dirty="0">
                <a:latin typeface="+mn-lt"/>
                <a:ea typeface="+mn-ea"/>
                <a:cs typeface="+mn-ea"/>
                <a:sym typeface="+mn-lt"/>
              </a:rPr>
              <a:t>Different natural sceneries</a:t>
            </a:r>
          </a:p>
          <a:p>
            <a:endParaRPr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B393FFDD-66D0-4B8A-9397-8049F460B727}"/>
              </a:ext>
            </a:extLst>
          </p:cNvPr>
          <p:cNvPicPr>
            <a:picLocks noChangeAspect="1"/>
          </p:cNvPicPr>
          <p:nvPr/>
        </p:nvPicPr>
        <p:blipFill>
          <a:blip r:embed="rId2"/>
          <a:stretch>
            <a:fillRect/>
          </a:stretch>
        </p:blipFill>
        <p:spPr>
          <a:xfrm>
            <a:off x="3802053" y="1746598"/>
            <a:ext cx="4762500" cy="3152775"/>
          </a:xfrm>
          <a:prstGeom prst="rect">
            <a:avLst/>
          </a:prstGeom>
        </p:spPr>
      </p:pic>
      <p:sp>
        <p:nvSpPr>
          <p:cNvPr id="4" name="文本框 3">
            <a:extLst>
              <a:ext uri="{FF2B5EF4-FFF2-40B4-BE49-F238E27FC236}">
                <a16:creationId xmlns:a16="http://schemas.microsoft.com/office/drawing/2014/main" id="{420B345B-6C72-4280-BCEA-0338D958362C}"/>
              </a:ext>
            </a:extLst>
          </p:cNvPr>
          <p:cNvSpPr txBox="1"/>
          <p:nvPr/>
        </p:nvSpPr>
        <p:spPr>
          <a:xfrm>
            <a:off x="4848148" y="5257179"/>
            <a:ext cx="3036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7030A0"/>
                </a:solidFill>
                <a:effectLst/>
                <a:uLnTx/>
                <a:uFillTx/>
                <a:cs typeface="+mn-ea"/>
                <a:sym typeface="+mn-lt"/>
              </a:rPr>
              <a:t>Karamay desert, Xinjiang</a:t>
            </a:r>
            <a:endParaRPr kumimoji="0" lang="zh-CN" altLang="en-US" sz="1800" b="0" i="0" u="none" strike="noStrike" kern="1200" cap="none" spc="0" normalizeH="0" baseline="0" noProof="0" dirty="0">
              <a:ln>
                <a:noFill/>
              </a:ln>
              <a:solidFill>
                <a:srgbClr val="7030A0"/>
              </a:solidFill>
              <a:effectLst/>
              <a:uLnTx/>
              <a:uFillTx/>
              <a:cs typeface="+mn-ea"/>
              <a:sym typeface="+mn-lt"/>
            </a:endParaRPr>
          </a:p>
        </p:txBody>
      </p:sp>
      <p:sp>
        <p:nvSpPr>
          <p:cNvPr id="5" name="文本框 4">
            <a:extLst>
              <a:ext uri="{FF2B5EF4-FFF2-40B4-BE49-F238E27FC236}">
                <a16:creationId xmlns:a16="http://schemas.microsoft.com/office/drawing/2014/main" id="{67BA9FAB-BAB9-4CA5-846E-5747277E5917}"/>
              </a:ext>
            </a:extLst>
          </p:cNvPr>
          <p:cNvSpPr txBox="1"/>
          <p:nvPr/>
        </p:nvSpPr>
        <p:spPr>
          <a:xfrm>
            <a:off x="385011" y="1746598"/>
            <a:ext cx="3417042"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030A0"/>
                </a:solidFill>
                <a:effectLst/>
                <a:uLnTx/>
                <a:uFillTx/>
                <a:cs typeface="+mn-ea"/>
                <a:sym typeface="+mn-lt"/>
              </a:rPr>
              <a:t>Desert always means wild. We regard Karamay desert as a must-go site to feel different China. </a:t>
            </a:r>
            <a:endParaRPr kumimoji="0" lang="zh-CN" altLang="en-US" sz="2800" b="0" i="0" u="none" strike="noStrike" kern="1200" cap="none" spc="0" normalizeH="0" baseline="0" noProof="0" dirty="0">
              <a:ln>
                <a:noFill/>
              </a:ln>
              <a:solidFill>
                <a:srgbClr val="7030A0"/>
              </a:solidFill>
              <a:effectLst/>
              <a:uLnTx/>
              <a:uFillTx/>
              <a:cs typeface="+mn-ea"/>
              <a:sym typeface="+mn-lt"/>
            </a:endParaRPr>
          </a:p>
        </p:txBody>
      </p:sp>
    </p:spTree>
    <p:extLst>
      <p:ext uri="{BB962C8B-B14F-4D97-AF65-F5344CB8AC3E}">
        <p14:creationId xmlns:p14="http://schemas.microsoft.com/office/powerpoint/2010/main" val="159809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57350C-0949-4645-8203-3A3C0CDFFA9B}"/>
              </a:ext>
            </a:extLst>
          </p:cNvPr>
          <p:cNvSpPr>
            <a:spLocks noGrp="1"/>
          </p:cNvSpPr>
          <p:nvPr>
            <p:ph type="body" sz="quarter" idx="10"/>
          </p:nvPr>
        </p:nvSpPr>
        <p:spPr/>
        <p:txBody>
          <a:bodyPr/>
          <a:lstStyle/>
          <a:p>
            <a:r>
              <a:rPr lang="en-US" altLang="zh-CN" dirty="0">
                <a:latin typeface="+mn-lt"/>
                <a:ea typeface="+mn-ea"/>
                <a:cs typeface="+mn-ea"/>
                <a:sym typeface="+mn-lt"/>
              </a:rPr>
              <a:t>Different natural sceneries</a:t>
            </a:r>
          </a:p>
          <a:p>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8B3D35EB-BB2E-4A28-95F6-E061CC933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1" y="1430407"/>
            <a:ext cx="5524500" cy="2857500"/>
          </a:xfrm>
          <a:prstGeom prst="rect">
            <a:avLst/>
          </a:prstGeom>
        </p:spPr>
      </p:pic>
      <p:sp>
        <p:nvSpPr>
          <p:cNvPr id="8" name="文本框 7">
            <a:extLst>
              <a:ext uri="{FF2B5EF4-FFF2-40B4-BE49-F238E27FC236}">
                <a16:creationId xmlns:a16="http://schemas.microsoft.com/office/drawing/2014/main" id="{FEADB111-7835-473D-AF3B-959716E3ED6B}"/>
              </a:ext>
            </a:extLst>
          </p:cNvPr>
          <p:cNvSpPr txBox="1"/>
          <p:nvPr/>
        </p:nvSpPr>
        <p:spPr>
          <a:xfrm>
            <a:off x="3233531" y="4518309"/>
            <a:ext cx="283596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7030A0"/>
                </a:solidFill>
                <a:effectLst/>
                <a:uLnTx/>
                <a:uFillTx/>
                <a:cs typeface="+mn-ea"/>
                <a:sym typeface="+mn-lt"/>
              </a:rPr>
              <a:t>Huang mountain, Anhui</a:t>
            </a:r>
            <a:endParaRPr kumimoji="0" lang="zh-CN" altLang="en-US" sz="1800" b="0" i="0" u="none" strike="noStrike" kern="1200" cap="none" spc="0" normalizeH="0" baseline="0" noProof="0" dirty="0">
              <a:ln>
                <a:noFill/>
              </a:ln>
              <a:solidFill>
                <a:srgbClr val="7030A0"/>
              </a:solidFill>
              <a:effectLst/>
              <a:uLnTx/>
              <a:uFillTx/>
              <a:cs typeface="+mn-ea"/>
              <a:sym typeface="+mn-lt"/>
            </a:endParaRPr>
          </a:p>
        </p:txBody>
      </p:sp>
      <p:sp>
        <p:nvSpPr>
          <p:cNvPr id="9" name="文本框 8">
            <a:extLst>
              <a:ext uri="{FF2B5EF4-FFF2-40B4-BE49-F238E27FC236}">
                <a16:creationId xmlns:a16="http://schemas.microsoft.com/office/drawing/2014/main" id="{F6B9C095-003B-4ECF-9E9E-D0D59657C3DE}"/>
              </a:ext>
            </a:extLst>
          </p:cNvPr>
          <p:cNvSpPr txBox="1"/>
          <p:nvPr/>
        </p:nvSpPr>
        <p:spPr>
          <a:xfrm>
            <a:off x="729909" y="5118043"/>
            <a:ext cx="7353285"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030A0"/>
                </a:solidFill>
                <a:effectLst/>
                <a:uLnTx/>
                <a:uFillTx/>
                <a:cs typeface="+mn-ea"/>
                <a:sym typeface="+mn-lt"/>
              </a:rPr>
              <a:t>It is one of the most famous mountains in China not only natural bust also cultural.</a:t>
            </a:r>
            <a:endParaRPr kumimoji="0" lang="zh-CN" altLang="en-US" sz="2800" b="0" i="0" u="none" strike="noStrike" kern="1200" cap="none" spc="0" normalizeH="0" baseline="0" noProof="0" dirty="0">
              <a:ln>
                <a:noFill/>
              </a:ln>
              <a:solidFill>
                <a:srgbClr val="7030A0"/>
              </a:solidFill>
              <a:effectLst/>
              <a:uLnTx/>
              <a:uFillTx/>
              <a:cs typeface="+mn-ea"/>
              <a:sym typeface="+mn-lt"/>
            </a:endParaRPr>
          </a:p>
        </p:txBody>
      </p:sp>
    </p:spTree>
    <p:extLst>
      <p:ext uri="{BB962C8B-B14F-4D97-AF65-F5344CB8AC3E}">
        <p14:creationId xmlns:p14="http://schemas.microsoft.com/office/powerpoint/2010/main" val="346952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B71755-F766-48AA-9C9A-5E594628CBE8}"/>
              </a:ext>
            </a:extLst>
          </p:cNvPr>
          <p:cNvSpPr>
            <a:spLocks noGrp="1"/>
          </p:cNvSpPr>
          <p:nvPr>
            <p:ph type="body" sz="quarter" idx="10"/>
          </p:nvPr>
        </p:nvSpPr>
        <p:spPr/>
        <p:txBody>
          <a:bodyPr/>
          <a:lstStyle/>
          <a:p>
            <a:r>
              <a:rPr lang="en-US" altLang="zh-CN" dirty="0">
                <a:latin typeface="+mn-lt"/>
                <a:ea typeface="+mn-ea"/>
                <a:cs typeface="+mn-ea"/>
                <a:sym typeface="+mn-lt"/>
              </a:rPr>
              <a:t>Nature and culture</a:t>
            </a:r>
            <a:endParaRPr lang="zh-CN" altLang="en-US" dirty="0">
              <a:latin typeface="+mn-lt"/>
              <a:ea typeface="+mn-ea"/>
              <a:cs typeface="+mn-ea"/>
              <a:sym typeface="+mn-lt"/>
            </a:endParaRPr>
          </a:p>
        </p:txBody>
      </p:sp>
      <p:grpSp>
        <p:nvGrpSpPr>
          <p:cNvPr id="3" name="组合 2">
            <a:extLst>
              <a:ext uri="{FF2B5EF4-FFF2-40B4-BE49-F238E27FC236}">
                <a16:creationId xmlns:a16="http://schemas.microsoft.com/office/drawing/2014/main" id="{144C9398-4472-478C-963D-83CCD573CD1B}"/>
              </a:ext>
            </a:extLst>
          </p:cNvPr>
          <p:cNvGrpSpPr/>
          <p:nvPr/>
        </p:nvGrpSpPr>
        <p:grpSpPr>
          <a:xfrm>
            <a:off x="477820" y="2656340"/>
            <a:ext cx="4381500" cy="2552629"/>
            <a:chOff x="883755" y="1506607"/>
            <a:chExt cx="4381500" cy="2552629"/>
          </a:xfrm>
        </p:grpSpPr>
        <p:pic>
          <p:nvPicPr>
            <p:cNvPr id="4" name="图片 3">
              <a:extLst>
                <a:ext uri="{FF2B5EF4-FFF2-40B4-BE49-F238E27FC236}">
                  <a16:creationId xmlns:a16="http://schemas.microsoft.com/office/drawing/2014/main" id="{0FDF201F-4F67-4F01-A869-DA9745BA3855}"/>
                </a:ext>
              </a:extLst>
            </p:cNvPr>
            <p:cNvPicPr>
              <a:picLocks noChangeAspect="1"/>
            </p:cNvPicPr>
            <p:nvPr/>
          </p:nvPicPr>
          <p:blipFill>
            <a:blip r:embed="rId3"/>
            <a:stretch>
              <a:fillRect/>
            </a:stretch>
          </p:blipFill>
          <p:spPr>
            <a:xfrm>
              <a:off x="883755" y="1506607"/>
              <a:ext cx="4381500" cy="2095500"/>
            </a:xfrm>
            <a:prstGeom prst="rect">
              <a:avLst/>
            </a:prstGeom>
          </p:spPr>
        </p:pic>
        <p:sp>
          <p:nvSpPr>
            <p:cNvPr id="5" name="文本框 4">
              <a:extLst>
                <a:ext uri="{FF2B5EF4-FFF2-40B4-BE49-F238E27FC236}">
                  <a16:creationId xmlns:a16="http://schemas.microsoft.com/office/drawing/2014/main" id="{7BDD2AAA-D91C-4114-A893-EA8A63DD338B}"/>
                </a:ext>
              </a:extLst>
            </p:cNvPr>
            <p:cNvSpPr txBox="1"/>
            <p:nvPr/>
          </p:nvSpPr>
          <p:spPr>
            <a:xfrm>
              <a:off x="1802297" y="3689904"/>
              <a:ext cx="25444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7030A0"/>
                  </a:solidFill>
                  <a:effectLst/>
                  <a:uLnTx/>
                  <a:uFillTx/>
                  <a:cs typeface="+mn-ea"/>
                  <a:sym typeface="+mn-lt"/>
                </a:rPr>
                <a:t>Multi-ethnic country</a:t>
              </a:r>
              <a:endParaRPr kumimoji="0" lang="zh-CN" altLang="en-US" sz="1800" b="0" i="0" u="none" strike="noStrike" kern="1200" cap="none" spc="0" normalizeH="0" baseline="0" noProof="0" dirty="0">
                <a:ln>
                  <a:noFill/>
                </a:ln>
                <a:solidFill>
                  <a:srgbClr val="7030A0"/>
                </a:solidFill>
                <a:effectLst/>
                <a:uLnTx/>
                <a:uFillTx/>
                <a:cs typeface="+mn-ea"/>
                <a:sym typeface="+mn-lt"/>
              </a:endParaRPr>
            </a:p>
          </p:txBody>
        </p:sp>
      </p:grpSp>
      <p:grpSp>
        <p:nvGrpSpPr>
          <p:cNvPr id="24" name="组合 23">
            <a:extLst>
              <a:ext uri="{FF2B5EF4-FFF2-40B4-BE49-F238E27FC236}">
                <a16:creationId xmlns:a16="http://schemas.microsoft.com/office/drawing/2014/main" id="{42DE2F67-F1CC-4E03-BEBE-6E68EE62DC17}"/>
              </a:ext>
            </a:extLst>
          </p:cNvPr>
          <p:cNvGrpSpPr/>
          <p:nvPr/>
        </p:nvGrpSpPr>
        <p:grpSpPr>
          <a:xfrm>
            <a:off x="5421136" y="1253057"/>
            <a:ext cx="3143416" cy="4602038"/>
            <a:chOff x="5421136" y="1253057"/>
            <a:chExt cx="3143416" cy="4602038"/>
          </a:xfrm>
        </p:grpSpPr>
        <p:sp>
          <p:nvSpPr>
            <p:cNvPr id="18" name="任意多边形: 形状 17">
              <a:extLst>
                <a:ext uri="{FF2B5EF4-FFF2-40B4-BE49-F238E27FC236}">
                  <a16:creationId xmlns:a16="http://schemas.microsoft.com/office/drawing/2014/main" id="{4724B3AB-90D1-4EB2-B65E-B606CFA8476D}"/>
                </a:ext>
              </a:extLst>
            </p:cNvPr>
            <p:cNvSpPr/>
            <p:nvPr/>
          </p:nvSpPr>
          <p:spPr>
            <a:xfrm>
              <a:off x="5421136" y="1253057"/>
              <a:ext cx="3143416" cy="899989"/>
            </a:xfrm>
            <a:custGeom>
              <a:avLst/>
              <a:gdLst>
                <a:gd name="connsiteX0" fmla="*/ 0 w 3143416"/>
                <a:gd name="connsiteY0" fmla="*/ 89999 h 899989"/>
                <a:gd name="connsiteX1" fmla="*/ 89999 w 3143416"/>
                <a:gd name="connsiteY1" fmla="*/ 0 h 899989"/>
                <a:gd name="connsiteX2" fmla="*/ 3053417 w 3143416"/>
                <a:gd name="connsiteY2" fmla="*/ 0 h 899989"/>
                <a:gd name="connsiteX3" fmla="*/ 3143416 w 3143416"/>
                <a:gd name="connsiteY3" fmla="*/ 89999 h 899989"/>
                <a:gd name="connsiteX4" fmla="*/ 3143416 w 3143416"/>
                <a:gd name="connsiteY4" fmla="*/ 809990 h 899989"/>
                <a:gd name="connsiteX5" fmla="*/ 3053417 w 3143416"/>
                <a:gd name="connsiteY5" fmla="*/ 899989 h 899989"/>
                <a:gd name="connsiteX6" fmla="*/ 89999 w 3143416"/>
                <a:gd name="connsiteY6" fmla="*/ 899989 h 899989"/>
                <a:gd name="connsiteX7" fmla="*/ 0 w 3143416"/>
                <a:gd name="connsiteY7" fmla="*/ 809990 h 899989"/>
                <a:gd name="connsiteX8" fmla="*/ 0 w 3143416"/>
                <a:gd name="connsiteY8" fmla="*/ 89999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416" h="899989">
                  <a:moveTo>
                    <a:pt x="0" y="89999"/>
                  </a:moveTo>
                  <a:cubicBezTo>
                    <a:pt x="0" y="40294"/>
                    <a:pt x="40294" y="0"/>
                    <a:pt x="89999" y="0"/>
                  </a:cubicBezTo>
                  <a:lnTo>
                    <a:pt x="3053417" y="0"/>
                  </a:lnTo>
                  <a:cubicBezTo>
                    <a:pt x="3103122" y="0"/>
                    <a:pt x="3143416" y="40294"/>
                    <a:pt x="3143416" y="89999"/>
                  </a:cubicBezTo>
                  <a:lnTo>
                    <a:pt x="3143416" y="809990"/>
                  </a:lnTo>
                  <a:cubicBezTo>
                    <a:pt x="3143416" y="859695"/>
                    <a:pt x="3103122" y="899989"/>
                    <a:pt x="3053417" y="899989"/>
                  </a:cubicBezTo>
                  <a:lnTo>
                    <a:pt x="89999" y="899989"/>
                  </a:lnTo>
                  <a:cubicBezTo>
                    <a:pt x="40294" y="899989"/>
                    <a:pt x="0" y="859695"/>
                    <a:pt x="0" y="809990"/>
                  </a:cubicBezTo>
                  <a:lnTo>
                    <a:pt x="0" y="89999"/>
                  </a:lnTo>
                  <a:close/>
                </a:path>
              </a:pathLst>
            </a:custGeom>
            <a:solidFill>
              <a:srgbClr val="4472C4"/>
            </a:solidFill>
            <a:ln>
              <a:solidFill>
                <a:srgbClr val="4472C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130" tIns="91130" rIns="91130" bIns="91130" numCol="1" spcCol="1270" anchor="ctr" anchorCtr="0">
              <a:noAutofit/>
            </a:bodyPr>
            <a:lstStyle/>
            <a:p>
              <a:pPr marL="0" lvl="0" indent="0" algn="ctr" defTabSz="755650">
                <a:lnSpc>
                  <a:spcPct val="90000"/>
                </a:lnSpc>
                <a:spcBef>
                  <a:spcPct val="0"/>
                </a:spcBef>
                <a:spcAft>
                  <a:spcPct val="35000"/>
                </a:spcAft>
                <a:buClrTx/>
                <a:buSzTx/>
                <a:buFontTx/>
                <a:buNone/>
              </a:pPr>
              <a:r>
                <a:rPr kumimoji="0" lang="en-US" altLang="zh-CN" sz="2400" b="0" i="0" u="none" strike="noStrike" kern="1200" cap="none" spc="0" normalizeH="0" baseline="0" noProof="0" dirty="0">
                  <a:ln>
                    <a:noFill/>
                  </a:ln>
                  <a:solidFill>
                    <a:schemeClr val="bg1"/>
                  </a:solidFill>
                  <a:effectLst/>
                  <a:uLnTx/>
                  <a:uFillTx/>
                  <a:cs typeface="+mn-ea"/>
                  <a:sym typeface="+mn-lt"/>
                </a:rPr>
                <a:t>Different natural environment</a:t>
              </a:r>
              <a:endParaRPr lang="zh-CN" altLang="en-US" sz="2400" kern="1200" dirty="0">
                <a:solidFill>
                  <a:schemeClr val="bg1"/>
                </a:solidFill>
              </a:endParaRPr>
            </a:p>
          </p:txBody>
        </p:sp>
        <p:sp>
          <p:nvSpPr>
            <p:cNvPr id="19" name="任意多边形: 形状 18">
              <a:extLst>
                <a:ext uri="{FF2B5EF4-FFF2-40B4-BE49-F238E27FC236}">
                  <a16:creationId xmlns:a16="http://schemas.microsoft.com/office/drawing/2014/main" id="{C5D82121-3BE3-4950-A1F6-36EF095D25F7}"/>
                </a:ext>
              </a:extLst>
            </p:cNvPr>
            <p:cNvSpPr/>
            <p:nvPr/>
          </p:nvSpPr>
          <p:spPr>
            <a:xfrm>
              <a:off x="6896683" y="2319782"/>
              <a:ext cx="192322" cy="586360"/>
            </a:xfrm>
            <a:custGeom>
              <a:avLst/>
              <a:gdLst>
                <a:gd name="connsiteX0" fmla="*/ 0 w 997210"/>
                <a:gd name="connsiteY0" fmla="*/ 78890 h 394452"/>
                <a:gd name="connsiteX1" fmla="*/ 799984 w 997210"/>
                <a:gd name="connsiteY1" fmla="*/ 78890 h 394452"/>
                <a:gd name="connsiteX2" fmla="*/ 799984 w 997210"/>
                <a:gd name="connsiteY2" fmla="*/ 0 h 394452"/>
                <a:gd name="connsiteX3" fmla="*/ 997210 w 997210"/>
                <a:gd name="connsiteY3" fmla="*/ 197226 h 394452"/>
                <a:gd name="connsiteX4" fmla="*/ 799984 w 997210"/>
                <a:gd name="connsiteY4" fmla="*/ 394452 h 394452"/>
                <a:gd name="connsiteX5" fmla="*/ 799984 w 997210"/>
                <a:gd name="connsiteY5" fmla="*/ 315562 h 394452"/>
                <a:gd name="connsiteX6" fmla="*/ 0 w 997210"/>
                <a:gd name="connsiteY6" fmla="*/ 315562 h 394452"/>
                <a:gd name="connsiteX7" fmla="*/ 0 w 997210"/>
                <a:gd name="connsiteY7" fmla="*/ 78890 h 3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210" h="394452">
                  <a:moveTo>
                    <a:pt x="797768" y="0"/>
                  </a:moveTo>
                  <a:lnTo>
                    <a:pt x="797768" y="316438"/>
                  </a:lnTo>
                  <a:lnTo>
                    <a:pt x="997209" y="316438"/>
                  </a:lnTo>
                  <a:lnTo>
                    <a:pt x="498605" y="394452"/>
                  </a:lnTo>
                  <a:lnTo>
                    <a:pt x="1" y="316438"/>
                  </a:lnTo>
                  <a:lnTo>
                    <a:pt x="199442" y="316438"/>
                  </a:lnTo>
                  <a:lnTo>
                    <a:pt x="199442" y="0"/>
                  </a:lnTo>
                  <a:lnTo>
                    <a:pt x="797768" y="0"/>
                  </a:lnTo>
                  <a:close/>
                </a:path>
              </a:pathLst>
            </a:custGeom>
            <a:solidFill>
              <a:srgbClr val="4472C4">
                <a:alpha val="5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8890" tIns="0" rIns="78891" bIns="118336" numCol="1" spcCol="1270" anchor="ctr" anchorCtr="0">
              <a:noAutofit/>
            </a:bodyPr>
            <a:lstStyle/>
            <a:p>
              <a:pPr marL="0" lvl="0" indent="0" algn="ctr" defTabSz="622300">
                <a:lnSpc>
                  <a:spcPct val="90000"/>
                </a:lnSpc>
                <a:spcBef>
                  <a:spcPct val="0"/>
                </a:spcBef>
                <a:spcAft>
                  <a:spcPct val="35000"/>
                </a:spcAft>
                <a:buNone/>
              </a:pPr>
              <a:endParaRPr lang="zh-CN" altLang="en-US" sz="2400" kern="1200">
                <a:solidFill>
                  <a:schemeClr val="bg1"/>
                </a:solidFill>
              </a:endParaRPr>
            </a:p>
          </p:txBody>
        </p:sp>
        <p:sp>
          <p:nvSpPr>
            <p:cNvPr id="20" name="任意多边形: 形状 19">
              <a:extLst>
                <a:ext uri="{FF2B5EF4-FFF2-40B4-BE49-F238E27FC236}">
                  <a16:creationId xmlns:a16="http://schemas.microsoft.com/office/drawing/2014/main" id="{D6C8C1D6-1087-4F3F-A705-8B35DA43BC6B}"/>
                </a:ext>
              </a:extLst>
            </p:cNvPr>
            <p:cNvSpPr/>
            <p:nvPr/>
          </p:nvSpPr>
          <p:spPr>
            <a:xfrm>
              <a:off x="5421136" y="3104081"/>
              <a:ext cx="3143416" cy="899989"/>
            </a:xfrm>
            <a:custGeom>
              <a:avLst/>
              <a:gdLst>
                <a:gd name="connsiteX0" fmla="*/ 0 w 3143416"/>
                <a:gd name="connsiteY0" fmla="*/ 89999 h 899989"/>
                <a:gd name="connsiteX1" fmla="*/ 89999 w 3143416"/>
                <a:gd name="connsiteY1" fmla="*/ 0 h 899989"/>
                <a:gd name="connsiteX2" fmla="*/ 3053417 w 3143416"/>
                <a:gd name="connsiteY2" fmla="*/ 0 h 899989"/>
                <a:gd name="connsiteX3" fmla="*/ 3143416 w 3143416"/>
                <a:gd name="connsiteY3" fmla="*/ 89999 h 899989"/>
                <a:gd name="connsiteX4" fmla="*/ 3143416 w 3143416"/>
                <a:gd name="connsiteY4" fmla="*/ 809990 h 899989"/>
                <a:gd name="connsiteX5" fmla="*/ 3053417 w 3143416"/>
                <a:gd name="connsiteY5" fmla="*/ 899989 h 899989"/>
                <a:gd name="connsiteX6" fmla="*/ 89999 w 3143416"/>
                <a:gd name="connsiteY6" fmla="*/ 899989 h 899989"/>
                <a:gd name="connsiteX7" fmla="*/ 0 w 3143416"/>
                <a:gd name="connsiteY7" fmla="*/ 809990 h 899989"/>
                <a:gd name="connsiteX8" fmla="*/ 0 w 3143416"/>
                <a:gd name="connsiteY8" fmla="*/ 89999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416" h="899989">
                  <a:moveTo>
                    <a:pt x="0" y="89999"/>
                  </a:moveTo>
                  <a:cubicBezTo>
                    <a:pt x="0" y="40294"/>
                    <a:pt x="40294" y="0"/>
                    <a:pt x="89999" y="0"/>
                  </a:cubicBezTo>
                  <a:lnTo>
                    <a:pt x="3053417" y="0"/>
                  </a:lnTo>
                  <a:cubicBezTo>
                    <a:pt x="3103122" y="0"/>
                    <a:pt x="3143416" y="40294"/>
                    <a:pt x="3143416" y="89999"/>
                  </a:cubicBezTo>
                  <a:lnTo>
                    <a:pt x="3143416" y="809990"/>
                  </a:lnTo>
                  <a:cubicBezTo>
                    <a:pt x="3143416" y="859695"/>
                    <a:pt x="3103122" y="899989"/>
                    <a:pt x="3053417" y="899989"/>
                  </a:cubicBezTo>
                  <a:lnTo>
                    <a:pt x="89999" y="899989"/>
                  </a:lnTo>
                  <a:cubicBezTo>
                    <a:pt x="40294" y="899989"/>
                    <a:pt x="0" y="859695"/>
                    <a:pt x="0" y="809990"/>
                  </a:cubicBezTo>
                  <a:lnTo>
                    <a:pt x="0" y="89999"/>
                  </a:lnTo>
                  <a:close/>
                </a:path>
              </a:pathLst>
            </a:custGeom>
            <a:solidFill>
              <a:srgbClr val="4472C4"/>
            </a:solidFill>
            <a:ln>
              <a:solidFill>
                <a:srgbClr val="4472C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130" tIns="91130" rIns="91130" bIns="91130" numCol="1" spcCol="1270" anchor="ctr" anchorCtr="0">
              <a:noAutofit/>
            </a:bodyPr>
            <a:lstStyle/>
            <a:p>
              <a:pPr marL="0" lvl="0" indent="0" algn="ctr" defTabSz="755650">
                <a:lnSpc>
                  <a:spcPct val="90000"/>
                </a:lnSpc>
                <a:spcBef>
                  <a:spcPct val="0"/>
                </a:spcBef>
                <a:spcAft>
                  <a:spcPct val="35000"/>
                </a:spcAft>
                <a:buClrTx/>
                <a:buSzTx/>
                <a:buFontTx/>
                <a:buNone/>
              </a:pPr>
              <a:r>
                <a:rPr kumimoji="0" lang="en-US" altLang="zh-CN" sz="2400" b="0" i="0" u="none" strike="noStrike" kern="1200" cap="none" spc="0" normalizeH="0" baseline="0" noProof="0" dirty="0">
                  <a:ln>
                    <a:noFill/>
                  </a:ln>
                  <a:solidFill>
                    <a:schemeClr val="bg1"/>
                  </a:solidFill>
                  <a:effectLst/>
                  <a:uLnTx/>
                  <a:uFillTx/>
                  <a:cs typeface="+mn-ea"/>
                  <a:sym typeface="+mn-lt"/>
                </a:rPr>
                <a:t>Different diet and life habit</a:t>
              </a:r>
              <a:endParaRPr lang="zh-CN" altLang="en-US" sz="2400" kern="1200" dirty="0">
                <a:solidFill>
                  <a:schemeClr val="bg1"/>
                </a:solidFill>
              </a:endParaRPr>
            </a:p>
          </p:txBody>
        </p:sp>
        <p:sp>
          <p:nvSpPr>
            <p:cNvPr id="22" name="任意多边形: 形状 21">
              <a:extLst>
                <a:ext uri="{FF2B5EF4-FFF2-40B4-BE49-F238E27FC236}">
                  <a16:creationId xmlns:a16="http://schemas.microsoft.com/office/drawing/2014/main" id="{B1B62543-B7B2-4947-944E-625F5DBDD622}"/>
                </a:ext>
              </a:extLst>
            </p:cNvPr>
            <p:cNvSpPr/>
            <p:nvPr/>
          </p:nvSpPr>
          <p:spPr>
            <a:xfrm>
              <a:off x="5421136" y="4955106"/>
              <a:ext cx="3143416" cy="899989"/>
            </a:xfrm>
            <a:custGeom>
              <a:avLst/>
              <a:gdLst>
                <a:gd name="connsiteX0" fmla="*/ 0 w 3143416"/>
                <a:gd name="connsiteY0" fmla="*/ 89999 h 899989"/>
                <a:gd name="connsiteX1" fmla="*/ 89999 w 3143416"/>
                <a:gd name="connsiteY1" fmla="*/ 0 h 899989"/>
                <a:gd name="connsiteX2" fmla="*/ 3053417 w 3143416"/>
                <a:gd name="connsiteY2" fmla="*/ 0 h 899989"/>
                <a:gd name="connsiteX3" fmla="*/ 3143416 w 3143416"/>
                <a:gd name="connsiteY3" fmla="*/ 89999 h 899989"/>
                <a:gd name="connsiteX4" fmla="*/ 3143416 w 3143416"/>
                <a:gd name="connsiteY4" fmla="*/ 809990 h 899989"/>
                <a:gd name="connsiteX5" fmla="*/ 3053417 w 3143416"/>
                <a:gd name="connsiteY5" fmla="*/ 899989 h 899989"/>
                <a:gd name="connsiteX6" fmla="*/ 89999 w 3143416"/>
                <a:gd name="connsiteY6" fmla="*/ 899989 h 899989"/>
                <a:gd name="connsiteX7" fmla="*/ 0 w 3143416"/>
                <a:gd name="connsiteY7" fmla="*/ 809990 h 899989"/>
                <a:gd name="connsiteX8" fmla="*/ 0 w 3143416"/>
                <a:gd name="connsiteY8" fmla="*/ 89999 h 8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416" h="899989">
                  <a:moveTo>
                    <a:pt x="0" y="89999"/>
                  </a:moveTo>
                  <a:cubicBezTo>
                    <a:pt x="0" y="40294"/>
                    <a:pt x="40294" y="0"/>
                    <a:pt x="89999" y="0"/>
                  </a:cubicBezTo>
                  <a:lnTo>
                    <a:pt x="3053417" y="0"/>
                  </a:lnTo>
                  <a:cubicBezTo>
                    <a:pt x="3103122" y="0"/>
                    <a:pt x="3143416" y="40294"/>
                    <a:pt x="3143416" y="89999"/>
                  </a:cubicBezTo>
                  <a:lnTo>
                    <a:pt x="3143416" y="809990"/>
                  </a:lnTo>
                  <a:cubicBezTo>
                    <a:pt x="3143416" y="859695"/>
                    <a:pt x="3103122" y="899989"/>
                    <a:pt x="3053417" y="899989"/>
                  </a:cubicBezTo>
                  <a:lnTo>
                    <a:pt x="89999" y="899989"/>
                  </a:lnTo>
                  <a:cubicBezTo>
                    <a:pt x="40294" y="899989"/>
                    <a:pt x="0" y="859695"/>
                    <a:pt x="0" y="809990"/>
                  </a:cubicBezTo>
                  <a:lnTo>
                    <a:pt x="0" y="89999"/>
                  </a:lnTo>
                  <a:close/>
                </a:path>
              </a:pathLst>
            </a:custGeom>
            <a:solidFill>
              <a:srgbClr val="4472C4"/>
            </a:solidFill>
            <a:ln>
              <a:solidFill>
                <a:srgbClr val="4472C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130" tIns="91130" rIns="91130" bIns="91130" numCol="1" spcCol="1270" anchor="ctr" anchorCtr="0">
              <a:noAutofit/>
            </a:bodyPr>
            <a:lstStyle/>
            <a:p>
              <a:pPr marL="0" lvl="0" indent="0" algn="ctr" defTabSz="755650">
                <a:lnSpc>
                  <a:spcPct val="90000"/>
                </a:lnSpc>
                <a:spcBef>
                  <a:spcPct val="0"/>
                </a:spcBef>
                <a:spcAft>
                  <a:spcPct val="35000"/>
                </a:spcAft>
                <a:buClrTx/>
                <a:buSzTx/>
                <a:buFontTx/>
                <a:buNone/>
              </a:pPr>
              <a:r>
                <a:rPr kumimoji="0" lang="en-US" altLang="zh-CN" sz="2400" b="0" i="0" u="none" strike="noStrike" kern="1200" cap="none" spc="0" normalizeH="0" baseline="0" noProof="0" dirty="0">
                  <a:ln>
                    <a:noFill/>
                  </a:ln>
                  <a:solidFill>
                    <a:schemeClr val="bg1"/>
                  </a:solidFill>
                  <a:effectLst/>
                  <a:uLnTx/>
                  <a:uFillTx/>
                  <a:cs typeface="+mn-ea"/>
                  <a:sym typeface="+mn-lt"/>
                </a:rPr>
                <a:t>56 nations</a:t>
              </a:r>
              <a:endParaRPr lang="zh-CN" altLang="en-US" sz="2400" kern="1200" dirty="0">
                <a:solidFill>
                  <a:schemeClr val="bg1"/>
                </a:solidFill>
              </a:endParaRPr>
            </a:p>
          </p:txBody>
        </p:sp>
        <p:sp>
          <p:nvSpPr>
            <p:cNvPr id="23" name="任意多边形: 形状 22">
              <a:extLst>
                <a:ext uri="{FF2B5EF4-FFF2-40B4-BE49-F238E27FC236}">
                  <a16:creationId xmlns:a16="http://schemas.microsoft.com/office/drawing/2014/main" id="{0FCCCEDB-3CC1-48B3-994E-3578B06D5FF9}"/>
                </a:ext>
              </a:extLst>
            </p:cNvPr>
            <p:cNvSpPr/>
            <p:nvPr/>
          </p:nvSpPr>
          <p:spPr>
            <a:xfrm>
              <a:off x="6896683" y="4200549"/>
              <a:ext cx="192322" cy="586360"/>
            </a:xfrm>
            <a:custGeom>
              <a:avLst/>
              <a:gdLst>
                <a:gd name="connsiteX0" fmla="*/ 0 w 997210"/>
                <a:gd name="connsiteY0" fmla="*/ 78890 h 394452"/>
                <a:gd name="connsiteX1" fmla="*/ 799984 w 997210"/>
                <a:gd name="connsiteY1" fmla="*/ 78890 h 394452"/>
                <a:gd name="connsiteX2" fmla="*/ 799984 w 997210"/>
                <a:gd name="connsiteY2" fmla="*/ 0 h 394452"/>
                <a:gd name="connsiteX3" fmla="*/ 997210 w 997210"/>
                <a:gd name="connsiteY3" fmla="*/ 197226 h 394452"/>
                <a:gd name="connsiteX4" fmla="*/ 799984 w 997210"/>
                <a:gd name="connsiteY4" fmla="*/ 394452 h 394452"/>
                <a:gd name="connsiteX5" fmla="*/ 799984 w 997210"/>
                <a:gd name="connsiteY5" fmla="*/ 315562 h 394452"/>
                <a:gd name="connsiteX6" fmla="*/ 0 w 997210"/>
                <a:gd name="connsiteY6" fmla="*/ 315562 h 394452"/>
                <a:gd name="connsiteX7" fmla="*/ 0 w 997210"/>
                <a:gd name="connsiteY7" fmla="*/ 78890 h 3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210" h="394452">
                  <a:moveTo>
                    <a:pt x="797768" y="0"/>
                  </a:moveTo>
                  <a:lnTo>
                    <a:pt x="797768" y="316438"/>
                  </a:lnTo>
                  <a:lnTo>
                    <a:pt x="997209" y="316438"/>
                  </a:lnTo>
                  <a:lnTo>
                    <a:pt x="498605" y="394452"/>
                  </a:lnTo>
                  <a:lnTo>
                    <a:pt x="1" y="316438"/>
                  </a:lnTo>
                  <a:lnTo>
                    <a:pt x="199442" y="316438"/>
                  </a:lnTo>
                  <a:lnTo>
                    <a:pt x="199442" y="0"/>
                  </a:lnTo>
                  <a:lnTo>
                    <a:pt x="797768" y="0"/>
                  </a:lnTo>
                  <a:close/>
                </a:path>
              </a:pathLst>
            </a:custGeom>
            <a:solidFill>
              <a:srgbClr val="4472C4">
                <a:alpha val="5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8890" tIns="0" rIns="78891" bIns="118336" numCol="1" spcCol="1270" anchor="ctr" anchorCtr="0">
              <a:noAutofit/>
            </a:bodyPr>
            <a:lstStyle/>
            <a:p>
              <a:pPr marL="0" lvl="0" indent="0" algn="ctr" defTabSz="622300">
                <a:lnSpc>
                  <a:spcPct val="90000"/>
                </a:lnSpc>
                <a:spcBef>
                  <a:spcPct val="0"/>
                </a:spcBef>
                <a:spcAft>
                  <a:spcPct val="35000"/>
                </a:spcAft>
                <a:buNone/>
              </a:pPr>
              <a:endParaRPr lang="zh-CN" altLang="en-US" sz="2400" kern="1200">
                <a:solidFill>
                  <a:schemeClr val="bg1"/>
                </a:solidFill>
              </a:endParaRPr>
            </a:p>
          </p:txBody>
        </p:sp>
      </p:grpSp>
    </p:spTree>
    <p:extLst>
      <p:ext uri="{BB962C8B-B14F-4D97-AF65-F5344CB8AC3E}">
        <p14:creationId xmlns:p14="http://schemas.microsoft.com/office/powerpoint/2010/main" val="158028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2672655"/>
            <a:ext cx="892082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spc="-70" dirty="0">
                <a:ln w="6350">
                  <a:noFill/>
                  <a:prstDash val="dash"/>
                </a:ln>
                <a:solidFill>
                  <a:srgbClr val="FFFFFF"/>
                </a:solidFill>
                <a:cs typeface="+mn-ea"/>
                <a:sym typeface="+mn-lt"/>
              </a:rPr>
              <a:t>Development of</a:t>
            </a:r>
            <a:r>
              <a:rPr kumimoji="0" lang="en-US" altLang="zh-CN" sz="4400" b="0" i="0" u="none" strike="noStrike" kern="1200" cap="none" spc="-70" normalizeH="0" baseline="0" noProof="0" dirty="0">
                <a:ln w="6350">
                  <a:noFill/>
                  <a:prstDash val="dash"/>
                </a:ln>
                <a:solidFill>
                  <a:srgbClr val="FFFFFF"/>
                </a:solidFill>
                <a:effectLst/>
                <a:uLnTx/>
                <a:uFillTx/>
                <a:cs typeface="+mn-ea"/>
                <a:sym typeface="+mn-lt"/>
              </a:rPr>
              <a:t> China</a:t>
            </a:r>
            <a:endParaRPr kumimoji="0" lang="zh-CN" altLang="en-US" sz="4400" b="0" i="0" u="none" strike="noStrike" kern="1200" cap="none" spc="-70" normalizeH="0" baseline="0" noProof="0" dirty="0">
              <a:ln w="6350">
                <a:noFill/>
                <a:prstDash val="dash"/>
              </a:ln>
              <a:solidFill>
                <a:srgbClr val="FFFFFF"/>
              </a:solidFill>
              <a:effectLst/>
              <a:uLnTx/>
              <a:uFillTx/>
              <a:cs typeface="+mn-ea"/>
              <a:sym typeface="+mn-lt"/>
            </a:endParaRPr>
          </a:p>
        </p:txBody>
      </p:sp>
    </p:spTree>
    <p:extLst>
      <p:ext uri="{BB962C8B-B14F-4D97-AF65-F5344CB8AC3E}">
        <p14:creationId xmlns:p14="http://schemas.microsoft.com/office/powerpoint/2010/main" val="67979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ea typeface="+mn-ea"/>
                <a:cs typeface="+mn-ea"/>
                <a:sym typeface="+mn-lt"/>
              </a:rPr>
              <a:t>Where’s this?</a:t>
            </a:r>
            <a:endParaRPr lang="zh-CN" altLang="en-US" dirty="0">
              <a:latin typeface="+mn-lt"/>
              <a:ea typeface="+mn-ea"/>
              <a:cs typeface="+mn-ea"/>
              <a:sym typeface="+mn-lt"/>
            </a:endParaRPr>
          </a:p>
        </p:txBody>
      </p:sp>
      <p:sp>
        <p:nvSpPr>
          <p:cNvPr id="18" name="矩形 17"/>
          <p:cNvSpPr/>
          <p:nvPr/>
        </p:nvSpPr>
        <p:spPr>
          <a:xfrm>
            <a:off x="794432" y="5927582"/>
            <a:ext cx="755513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1986’s </a:t>
            </a:r>
            <a:r>
              <a:rPr kumimoji="0" lang="en-US" altLang="zh-CN" sz="1800" b="0" i="0" u="none" strike="noStrike" kern="1200" cap="none" spc="0" normalizeH="0" baseline="0" noProof="0" dirty="0" err="1">
                <a:ln>
                  <a:noFill/>
                </a:ln>
                <a:solidFill>
                  <a:srgbClr val="000000"/>
                </a:solidFill>
                <a:effectLst/>
                <a:uLnTx/>
                <a:uFillTx/>
                <a:cs typeface="+mn-ea"/>
                <a:sym typeface="+mn-lt"/>
              </a:rPr>
              <a:t>Zhujiang</a:t>
            </a:r>
            <a:r>
              <a:rPr kumimoji="0" lang="en-US" altLang="zh-CN" sz="1800" b="0" i="0" u="none" strike="noStrike" kern="1200" cap="none" spc="0" normalizeH="0" baseline="0" noProof="0" dirty="0">
                <a:ln>
                  <a:noFill/>
                </a:ln>
                <a:solidFill>
                  <a:srgbClr val="000000"/>
                </a:solidFill>
                <a:effectLst/>
                <a:uLnTx/>
                <a:uFillTx/>
                <a:cs typeface="+mn-ea"/>
                <a:sym typeface="+mn-lt"/>
              </a:rPr>
              <a:t> New town</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3" name="图片 2">
            <a:extLst>
              <a:ext uri="{FF2B5EF4-FFF2-40B4-BE49-F238E27FC236}">
                <a16:creationId xmlns:a16="http://schemas.microsoft.com/office/drawing/2014/main" id="{05C65DDF-2B5F-4F64-8EF9-22D21FAFBA6F}"/>
              </a:ext>
            </a:extLst>
          </p:cNvPr>
          <p:cNvPicPr>
            <a:picLocks noChangeAspect="1"/>
          </p:cNvPicPr>
          <p:nvPr/>
        </p:nvPicPr>
        <p:blipFill>
          <a:blip r:embed="rId2"/>
          <a:stretch>
            <a:fillRect/>
          </a:stretch>
        </p:blipFill>
        <p:spPr>
          <a:xfrm>
            <a:off x="1654628" y="1618706"/>
            <a:ext cx="6096000" cy="4038600"/>
          </a:xfrm>
          <a:prstGeom prst="rect">
            <a:avLst/>
          </a:prstGeom>
        </p:spPr>
      </p:pic>
      <p:pic>
        <p:nvPicPr>
          <p:cNvPr id="4" name="图片 3">
            <a:extLst>
              <a:ext uri="{FF2B5EF4-FFF2-40B4-BE49-F238E27FC236}">
                <a16:creationId xmlns:a16="http://schemas.microsoft.com/office/drawing/2014/main" id="{AB60A4B8-F7DF-46AE-98F7-0AB85A6D266E}"/>
              </a:ext>
            </a:extLst>
          </p:cNvPr>
          <p:cNvPicPr>
            <a:picLocks noChangeAspect="1"/>
          </p:cNvPicPr>
          <p:nvPr/>
        </p:nvPicPr>
        <p:blipFill>
          <a:blip r:embed="rId3"/>
          <a:stretch>
            <a:fillRect/>
          </a:stretch>
        </p:blipFill>
        <p:spPr>
          <a:xfrm>
            <a:off x="1654628" y="1580606"/>
            <a:ext cx="6096000" cy="4114800"/>
          </a:xfrm>
          <a:prstGeom prst="rect">
            <a:avLst/>
          </a:prstGeom>
        </p:spPr>
      </p:pic>
      <p:sp>
        <p:nvSpPr>
          <p:cNvPr id="5" name="灯片编号占位符 4">
            <a:extLst>
              <a:ext uri="{FF2B5EF4-FFF2-40B4-BE49-F238E27FC236}">
                <a16:creationId xmlns:a16="http://schemas.microsoft.com/office/drawing/2014/main" id="{957A2337-0B1B-493D-8B8F-B1B2D7EDD3CC}"/>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16</a:t>
            </a:fld>
            <a:endParaRPr lang="zh-CN" altLang="en-US">
              <a:solidFill>
                <a:srgbClr val="000000">
                  <a:tint val="75000"/>
                </a:srgbClr>
              </a:solidFill>
            </a:endParaRPr>
          </a:p>
        </p:txBody>
      </p:sp>
    </p:spTree>
    <p:extLst>
      <p:ext uri="{BB962C8B-B14F-4D97-AF65-F5344CB8AC3E}">
        <p14:creationId xmlns:p14="http://schemas.microsoft.com/office/powerpoint/2010/main" val="9982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11819F-4123-4E35-A597-40D08A80450A}"/>
              </a:ext>
            </a:extLst>
          </p:cNvPr>
          <p:cNvSpPr>
            <a:spLocks noGrp="1"/>
          </p:cNvSpPr>
          <p:nvPr>
            <p:ph type="body" sz="quarter" idx="10"/>
          </p:nvPr>
        </p:nvSpPr>
        <p:spPr/>
        <p:txBody>
          <a:bodyPr/>
          <a:lstStyle/>
          <a:p>
            <a:r>
              <a:rPr lang="en-US" altLang="zh-CN" dirty="0">
                <a:latin typeface="+mn-lt"/>
                <a:ea typeface="+mn-ea"/>
                <a:cs typeface="+mn-ea"/>
                <a:sym typeface="+mn-lt"/>
              </a:rPr>
              <a:t>Where’s this?</a:t>
            </a:r>
            <a:endParaRPr lang="zh-CN" altLang="en-US" dirty="0">
              <a:latin typeface="+mn-lt"/>
              <a:ea typeface="+mn-ea"/>
              <a:cs typeface="+mn-ea"/>
              <a:sym typeface="+mn-lt"/>
            </a:endParaRPr>
          </a:p>
          <a:p>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415022C0-2001-4A33-8AAC-29C5DE4C7AF3}"/>
              </a:ext>
            </a:extLst>
          </p:cNvPr>
          <p:cNvPicPr>
            <a:picLocks noChangeAspect="1"/>
          </p:cNvPicPr>
          <p:nvPr/>
        </p:nvPicPr>
        <p:blipFill>
          <a:blip r:embed="rId2"/>
          <a:stretch>
            <a:fillRect/>
          </a:stretch>
        </p:blipFill>
        <p:spPr>
          <a:xfrm>
            <a:off x="1763486" y="1371600"/>
            <a:ext cx="5791200" cy="4114800"/>
          </a:xfrm>
          <a:prstGeom prst="rect">
            <a:avLst/>
          </a:prstGeom>
        </p:spPr>
      </p:pic>
      <p:sp>
        <p:nvSpPr>
          <p:cNvPr id="5" name="矩形 4">
            <a:extLst>
              <a:ext uri="{FF2B5EF4-FFF2-40B4-BE49-F238E27FC236}">
                <a16:creationId xmlns:a16="http://schemas.microsoft.com/office/drawing/2014/main" id="{BF464BB2-FD97-4B9C-BAB9-C431051DC480}"/>
              </a:ext>
            </a:extLst>
          </p:cNvPr>
          <p:cNvSpPr/>
          <p:nvPr/>
        </p:nvSpPr>
        <p:spPr>
          <a:xfrm>
            <a:off x="794432" y="5816156"/>
            <a:ext cx="755513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cs typeface="+mn-ea"/>
                <a:sym typeface="+mn-lt"/>
              </a:rPr>
              <a:t>1990’s Pudong Shanghai</a:t>
            </a:r>
            <a:endParaRPr kumimoji="0" lang="zh-CN" altLang="en-US" sz="1800" b="0" i="0" u="none" strike="noStrike" kern="1200" cap="none" spc="0" normalizeH="0" baseline="0" noProof="0" dirty="0">
              <a:ln>
                <a:noFill/>
              </a:ln>
              <a:solidFill>
                <a:srgbClr val="000000"/>
              </a:solidFill>
              <a:effectLst/>
              <a:uLnTx/>
              <a:uFillTx/>
              <a:cs typeface="+mn-ea"/>
              <a:sym typeface="+mn-lt"/>
            </a:endParaRPr>
          </a:p>
        </p:txBody>
      </p:sp>
      <p:pic>
        <p:nvPicPr>
          <p:cNvPr id="7" name="图片 6">
            <a:extLst>
              <a:ext uri="{FF2B5EF4-FFF2-40B4-BE49-F238E27FC236}">
                <a16:creationId xmlns:a16="http://schemas.microsoft.com/office/drawing/2014/main" id="{059136A2-ED61-4AA8-A5B8-387C0A0A3CFC}"/>
              </a:ext>
            </a:extLst>
          </p:cNvPr>
          <p:cNvPicPr>
            <a:picLocks noChangeAspect="1"/>
          </p:cNvPicPr>
          <p:nvPr/>
        </p:nvPicPr>
        <p:blipFill>
          <a:blip r:embed="rId3"/>
          <a:stretch>
            <a:fillRect/>
          </a:stretch>
        </p:blipFill>
        <p:spPr>
          <a:xfrm>
            <a:off x="794432" y="1371600"/>
            <a:ext cx="7555136" cy="4992686"/>
          </a:xfrm>
          <a:prstGeom prst="rect">
            <a:avLst/>
          </a:prstGeom>
        </p:spPr>
      </p:pic>
      <p:sp>
        <p:nvSpPr>
          <p:cNvPr id="3" name="灯片编号占位符 2">
            <a:extLst>
              <a:ext uri="{FF2B5EF4-FFF2-40B4-BE49-F238E27FC236}">
                <a16:creationId xmlns:a16="http://schemas.microsoft.com/office/drawing/2014/main" id="{E0E5D6C1-6CA5-47BC-AE47-C0671E0965D4}"/>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17</a:t>
            </a:fld>
            <a:endParaRPr lang="zh-CN" altLang="en-US">
              <a:solidFill>
                <a:srgbClr val="000000">
                  <a:tint val="75000"/>
                </a:srgbClr>
              </a:solidFill>
            </a:endParaRPr>
          </a:p>
        </p:txBody>
      </p:sp>
    </p:spTree>
    <p:extLst>
      <p:ext uri="{BB962C8B-B14F-4D97-AF65-F5344CB8AC3E}">
        <p14:creationId xmlns:p14="http://schemas.microsoft.com/office/powerpoint/2010/main" val="35963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03538" y="2305615"/>
            <a:ext cx="7555136"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It never occurred to people that in just 40 years, such a huge change could take place in China's big cities. Of course, the change is not only the appearance of the city, but also people's way of life.</a:t>
            </a:r>
            <a:endParaRPr kumimoji="0" lang="zh-CN" altLang="en-US" sz="2800" b="0" i="0" u="none" strike="noStrike" kern="1200" cap="none" spc="0" normalizeH="0" baseline="0" noProof="0" dirty="0">
              <a:ln>
                <a:noFill/>
              </a:ln>
              <a:solidFill>
                <a:srgbClr val="000000"/>
              </a:solidFill>
              <a:effectLst/>
              <a:uLnTx/>
              <a:uFillTx/>
              <a:cs typeface="+mn-ea"/>
              <a:sym typeface="+mn-lt"/>
            </a:endParaRPr>
          </a:p>
        </p:txBody>
      </p:sp>
      <p:sp>
        <p:nvSpPr>
          <p:cNvPr id="2" name="文本占位符 1">
            <a:extLst>
              <a:ext uri="{FF2B5EF4-FFF2-40B4-BE49-F238E27FC236}">
                <a16:creationId xmlns:a16="http://schemas.microsoft.com/office/drawing/2014/main" id="{0FD6407E-D4FA-4119-ACD5-F8D9E0800329}"/>
              </a:ext>
            </a:extLst>
          </p:cNvPr>
          <p:cNvSpPr>
            <a:spLocks noGrp="1"/>
          </p:cNvSpPr>
          <p:nvPr>
            <p:ph type="body" sz="quarter" idx="10"/>
          </p:nvPr>
        </p:nvSpPr>
        <p:spPr/>
        <p:txBody>
          <a:bodyPr/>
          <a:lstStyle/>
          <a:p>
            <a:r>
              <a:rPr lang="en-US" altLang="zh-CN" sz="4000" spc="-70" dirty="0">
                <a:ln w="6350">
                  <a:noFill/>
                  <a:prstDash val="dash"/>
                </a:ln>
                <a:solidFill>
                  <a:srgbClr val="FFFFFF"/>
                </a:solidFill>
                <a:cs typeface="+mn-ea"/>
                <a:sym typeface="+mn-lt"/>
              </a:rPr>
              <a:t>Development</a:t>
            </a:r>
            <a:endParaRPr lang="zh-CN" altLang="en-US" dirty="0"/>
          </a:p>
        </p:txBody>
      </p:sp>
      <p:sp>
        <p:nvSpPr>
          <p:cNvPr id="3" name="灯片编号占位符 2">
            <a:extLst>
              <a:ext uri="{FF2B5EF4-FFF2-40B4-BE49-F238E27FC236}">
                <a16:creationId xmlns:a16="http://schemas.microsoft.com/office/drawing/2014/main" id="{B3C3240A-48D5-4BC9-8604-314CACFC7E0C}"/>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18</a:t>
            </a:fld>
            <a:endParaRPr lang="zh-CN" altLang="en-US">
              <a:solidFill>
                <a:srgbClr val="000000">
                  <a:tint val="75000"/>
                </a:srgbClr>
              </a:solidFill>
            </a:endParaRPr>
          </a:p>
        </p:txBody>
      </p:sp>
    </p:spTree>
    <p:extLst>
      <p:ext uri="{BB962C8B-B14F-4D97-AF65-F5344CB8AC3E}">
        <p14:creationId xmlns:p14="http://schemas.microsoft.com/office/powerpoint/2010/main" val="1424839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64100" y="5951156"/>
            <a:ext cx="755513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cs typeface="+mn-ea"/>
                <a:sym typeface="+mn-lt"/>
              </a:rPr>
              <a:t>Meal ticket</a:t>
            </a:r>
            <a:endParaRPr kumimoji="0" lang="zh-CN" altLang="en-US" sz="3200" b="0" i="0" u="none" strike="noStrike" kern="1200" cap="none" spc="0" normalizeH="0" baseline="0" noProof="0" dirty="0">
              <a:ln>
                <a:noFill/>
              </a:ln>
              <a:solidFill>
                <a:srgbClr val="000000"/>
              </a:solidFill>
              <a:effectLst/>
              <a:uLnTx/>
              <a:uFillTx/>
              <a:cs typeface="+mn-ea"/>
              <a:sym typeface="+mn-lt"/>
            </a:endParaRPr>
          </a:p>
        </p:txBody>
      </p:sp>
      <p:pic>
        <p:nvPicPr>
          <p:cNvPr id="6" name="图片 5">
            <a:extLst>
              <a:ext uri="{FF2B5EF4-FFF2-40B4-BE49-F238E27FC236}">
                <a16:creationId xmlns:a16="http://schemas.microsoft.com/office/drawing/2014/main" id="{7EDBBCE9-0316-4A92-87D1-C13D5BD288D5}"/>
              </a:ext>
            </a:extLst>
          </p:cNvPr>
          <p:cNvPicPr>
            <a:picLocks noChangeAspect="1"/>
          </p:cNvPicPr>
          <p:nvPr/>
        </p:nvPicPr>
        <p:blipFill>
          <a:blip r:embed="rId2"/>
          <a:stretch>
            <a:fillRect/>
          </a:stretch>
        </p:blipFill>
        <p:spPr>
          <a:xfrm>
            <a:off x="476250" y="1200150"/>
            <a:ext cx="8191500" cy="4457700"/>
          </a:xfrm>
          <a:prstGeom prst="rect">
            <a:avLst/>
          </a:prstGeom>
        </p:spPr>
      </p:pic>
      <p:sp>
        <p:nvSpPr>
          <p:cNvPr id="2" name="文本占位符 1">
            <a:extLst>
              <a:ext uri="{FF2B5EF4-FFF2-40B4-BE49-F238E27FC236}">
                <a16:creationId xmlns:a16="http://schemas.microsoft.com/office/drawing/2014/main" id="{D58AF310-5F84-49C4-B7C9-CBACC1F5225C}"/>
              </a:ext>
            </a:extLst>
          </p:cNvPr>
          <p:cNvSpPr>
            <a:spLocks noGrp="1"/>
          </p:cNvSpPr>
          <p:nvPr>
            <p:ph type="body" sz="quarter" idx="10"/>
          </p:nvPr>
        </p:nvSpPr>
        <p:spPr/>
        <p:txBody>
          <a:bodyPr/>
          <a:lstStyle/>
          <a:p>
            <a:r>
              <a:rPr lang="en-US" altLang="zh-CN" sz="4000" spc="-70" dirty="0">
                <a:ln w="6350">
                  <a:noFill/>
                  <a:prstDash val="dash"/>
                </a:ln>
                <a:solidFill>
                  <a:srgbClr val="FFFFFF"/>
                </a:solidFill>
                <a:cs typeface="+mn-ea"/>
                <a:sym typeface="+mn-lt"/>
              </a:rPr>
              <a:t>Development</a:t>
            </a:r>
            <a:endParaRPr lang="zh-CN" altLang="en-US" dirty="0"/>
          </a:p>
        </p:txBody>
      </p:sp>
      <p:sp>
        <p:nvSpPr>
          <p:cNvPr id="3" name="灯片编号占位符 2">
            <a:extLst>
              <a:ext uri="{FF2B5EF4-FFF2-40B4-BE49-F238E27FC236}">
                <a16:creationId xmlns:a16="http://schemas.microsoft.com/office/drawing/2014/main" id="{41FCECE1-096C-401B-A253-636D7B503CD9}"/>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19</a:t>
            </a:fld>
            <a:endParaRPr lang="zh-CN" altLang="en-US">
              <a:solidFill>
                <a:srgbClr val="000000">
                  <a:tint val="75000"/>
                </a:srgbClr>
              </a:solidFill>
            </a:endParaRPr>
          </a:p>
        </p:txBody>
      </p:sp>
    </p:spTree>
    <p:extLst>
      <p:ext uri="{BB962C8B-B14F-4D97-AF65-F5344CB8AC3E}">
        <p14:creationId xmlns:p14="http://schemas.microsoft.com/office/powerpoint/2010/main" val="197393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0" dirty="0">
                <a:latin typeface="+mn-lt"/>
                <a:ea typeface="+mn-ea"/>
                <a:cs typeface="+mn-ea"/>
                <a:sym typeface="+mn-lt"/>
              </a:rPr>
              <a:t>Contents</a:t>
            </a:r>
            <a:endParaRPr lang="zh-CN" altLang="en-US" sz="2800" b="0" dirty="0">
              <a:latin typeface="+mn-lt"/>
              <a:ea typeface="+mn-ea"/>
              <a:cs typeface="+mn-ea"/>
              <a:sym typeface="+mn-lt"/>
            </a:endParaRPr>
          </a:p>
        </p:txBody>
      </p:sp>
      <p:sp>
        <p:nvSpPr>
          <p:cNvPr id="3" name="文本框 2"/>
          <p:cNvSpPr txBox="1"/>
          <p:nvPr/>
        </p:nvSpPr>
        <p:spPr>
          <a:xfrm>
            <a:off x="574334" y="2794638"/>
            <a:ext cx="3854083" cy="707886"/>
          </a:xfrm>
          <a:prstGeom prst="rect">
            <a:avLst/>
          </a:prstGeom>
          <a:noFill/>
        </p:spPr>
        <p:txBody>
          <a:bodyPr wrap="square" rtlCol="0">
            <a:spAutoFit/>
          </a:bodyPr>
          <a:lstStyle/>
          <a:p>
            <a:r>
              <a:rPr lang="en-US" altLang="zh-CN" sz="4000" dirty="0">
                <a:solidFill>
                  <a:srgbClr val="365FAA"/>
                </a:solidFill>
                <a:cs typeface="+mn-ea"/>
                <a:sym typeface="+mn-lt"/>
              </a:rPr>
              <a:t>1. Culture</a:t>
            </a:r>
            <a:endParaRPr lang="zh-CN" altLang="en-US" sz="1400" dirty="0">
              <a:solidFill>
                <a:srgbClr val="365FAA"/>
              </a:solidFill>
              <a:cs typeface="+mn-ea"/>
              <a:sym typeface="+mn-lt"/>
            </a:endParaRPr>
          </a:p>
        </p:txBody>
      </p:sp>
      <p:sp>
        <p:nvSpPr>
          <p:cNvPr id="6" name="文本框 5"/>
          <p:cNvSpPr txBox="1"/>
          <p:nvPr/>
        </p:nvSpPr>
        <p:spPr>
          <a:xfrm>
            <a:off x="4715584" y="2794638"/>
            <a:ext cx="3854083" cy="707886"/>
          </a:xfrm>
          <a:prstGeom prst="rect">
            <a:avLst/>
          </a:prstGeom>
          <a:noFill/>
        </p:spPr>
        <p:txBody>
          <a:bodyPr wrap="square" rtlCol="0">
            <a:spAutoFit/>
          </a:bodyPr>
          <a:lstStyle/>
          <a:p>
            <a:r>
              <a:rPr lang="en-US" altLang="zh-CN" sz="4000" dirty="0">
                <a:solidFill>
                  <a:srgbClr val="365FAA"/>
                </a:solidFill>
                <a:cs typeface="+mn-ea"/>
                <a:sym typeface="+mn-lt"/>
              </a:rPr>
              <a:t>2. Sceneries</a:t>
            </a:r>
            <a:endParaRPr lang="zh-CN" altLang="en-US" sz="4000" dirty="0">
              <a:solidFill>
                <a:srgbClr val="365FAA"/>
              </a:solidFill>
              <a:cs typeface="+mn-ea"/>
              <a:sym typeface="+mn-lt"/>
            </a:endParaRPr>
          </a:p>
        </p:txBody>
      </p:sp>
      <p:sp>
        <p:nvSpPr>
          <p:cNvPr id="7" name="文本框 6"/>
          <p:cNvSpPr txBox="1"/>
          <p:nvPr/>
        </p:nvSpPr>
        <p:spPr>
          <a:xfrm>
            <a:off x="574334" y="4319308"/>
            <a:ext cx="4141249" cy="707886"/>
          </a:xfrm>
          <a:prstGeom prst="rect">
            <a:avLst/>
          </a:prstGeom>
          <a:noFill/>
        </p:spPr>
        <p:txBody>
          <a:bodyPr wrap="square" rtlCol="0">
            <a:spAutoFit/>
          </a:bodyPr>
          <a:lstStyle/>
          <a:p>
            <a:r>
              <a:rPr lang="en-US" altLang="zh-CN" sz="4000" dirty="0">
                <a:solidFill>
                  <a:srgbClr val="365FAA"/>
                </a:solidFill>
                <a:cs typeface="+mn-ea"/>
                <a:sym typeface="+mn-lt"/>
              </a:rPr>
              <a:t>3. Development</a:t>
            </a:r>
            <a:endParaRPr lang="zh-CN" altLang="en-US" sz="4000" dirty="0">
              <a:solidFill>
                <a:srgbClr val="365FAA"/>
              </a:solidFill>
              <a:cs typeface="+mn-ea"/>
              <a:sym typeface="+mn-lt"/>
            </a:endParaRPr>
          </a:p>
        </p:txBody>
      </p:sp>
      <p:sp>
        <p:nvSpPr>
          <p:cNvPr id="8" name="文本框 7"/>
          <p:cNvSpPr txBox="1"/>
          <p:nvPr/>
        </p:nvSpPr>
        <p:spPr>
          <a:xfrm>
            <a:off x="4715584" y="4319308"/>
            <a:ext cx="3854083" cy="707886"/>
          </a:xfrm>
          <a:prstGeom prst="rect">
            <a:avLst/>
          </a:prstGeom>
          <a:noFill/>
        </p:spPr>
        <p:txBody>
          <a:bodyPr wrap="square" rtlCol="0">
            <a:spAutoFit/>
          </a:bodyPr>
          <a:lstStyle/>
          <a:p>
            <a:r>
              <a:rPr lang="en-US" altLang="zh-CN" sz="4000" dirty="0">
                <a:solidFill>
                  <a:srgbClr val="365FAA"/>
                </a:solidFill>
                <a:cs typeface="+mn-ea"/>
                <a:sym typeface="+mn-lt"/>
              </a:rPr>
              <a:t>4. Conclusion</a:t>
            </a:r>
            <a:endParaRPr lang="zh-CN" altLang="en-US" sz="4000" dirty="0">
              <a:solidFill>
                <a:srgbClr val="365FAA"/>
              </a:solidFill>
              <a:cs typeface="+mn-ea"/>
              <a:sym typeface="+mn-lt"/>
            </a:endParaRPr>
          </a:p>
        </p:txBody>
      </p:sp>
      <p:sp>
        <p:nvSpPr>
          <p:cNvPr id="4" name="灯片编号占位符 3">
            <a:extLst>
              <a:ext uri="{FF2B5EF4-FFF2-40B4-BE49-F238E27FC236}">
                <a16:creationId xmlns:a16="http://schemas.microsoft.com/office/drawing/2014/main" id="{DCE88879-EDCC-42C5-A382-96B613C92653}"/>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2</a:t>
            </a:fld>
            <a:endParaRPr lang="zh-CN" altLang="en-US">
              <a:solidFill>
                <a:srgbClr val="000000">
                  <a:tint val="75000"/>
                </a:srgbClr>
              </a:solidFill>
            </a:endParaRPr>
          </a:p>
        </p:txBody>
      </p:sp>
    </p:spTree>
    <p:extLst>
      <p:ext uri="{BB962C8B-B14F-4D97-AF65-F5344CB8AC3E}">
        <p14:creationId xmlns:p14="http://schemas.microsoft.com/office/powerpoint/2010/main" val="73732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A66AD27-E454-4354-80C2-78E9C848DE02}"/>
              </a:ext>
            </a:extLst>
          </p:cNvPr>
          <p:cNvSpPr>
            <a:spLocks noGrp="1"/>
          </p:cNvSpPr>
          <p:nvPr>
            <p:ph type="body" sz="quarter" idx="10"/>
          </p:nvPr>
        </p:nvSpPr>
        <p:spPr/>
        <p:txBody>
          <a:bodyPr/>
          <a:lstStyle/>
          <a:p>
            <a:r>
              <a:rPr lang="en-US" altLang="zh-CN" sz="4000" spc="-70" dirty="0">
                <a:ln w="6350">
                  <a:noFill/>
                  <a:prstDash val="dash"/>
                </a:ln>
                <a:solidFill>
                  <a:srgbClr val="FFFFFF"/>
                </a:solidFill>
                <a:cs typeface="+mn-ea"/>
                <a:sym typeface="+mn-lt"/>
              </a:rPr>
              <a:t>Development</a:t>
            </a:r>
            <a:endParaRPr lang="zh-CN" altLang="en-US" dirty="0">
              <a:latin typeface="+mn-lt"/>
              <a:ea typeface="+mn-ea"/>
              <a:cs typeface="+mn-ea"/>
              <a:sym typeface="+mn-lt"/>
            </a:endParaRPr>
          </a:p>
        </p:txBody>
      </p:sp>
      <p:sp>
        <p:nvSpPr>
          <p:cNvPr id="5" name="矩形 4">
            <a:extLst>
              <a:ext uri="{FF2B5EF4-FFF2-40B4-BE49-F238E27FC236}">
                <a16:creationId xmlns:a16="http://schemas.microsoft.com/office/drawing/2014/main" id="{DD85282A-F5E7-4D63-B214-F14CB9E2AF21}"/>
              </a:ext>
            </a:extLst>
          </p:cNvPr>
          <p:cNvSpPr/>
          <p:nvPr/>
        </p:nvSpPr>
        <p:spPr>
          <a:xfrm>
            <a:off x="1009416" y="2331989"/>
            <a:ext cx="7555136"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cs typeface="+mn-ea"/>
                <a:sym typeface="+mn-lt"/>
              </a:rPr>
              <a:t>But today, you can buy everything in every supermarket in China. You even stroll on the street for whole day without cash but a mobile phone.</a:t>
            </a:r>
            <a:endParaRPr kumimoji="0" lang="zh-CN" altLang="en-US" sz="3200" b="0" i="0" u="none" strike="noStrike" kern="1200" cap="none" spc="0" normalizeH="0" baseline="0" noProof="0" dirty="0">
              <a:ln>
                <a:noFill/>
              </a:ln>
              <a:solidFill>
                <a:srgbClr val="000000"/>
              </a:solidFill>
              <a:effectLst/>
              <a:uLnTx/>
              <a:uFillTx/>
              <a:cs typeface="+mn-ea"/>
              <a:sym typeface="+mn-lt"/>
            </a:endParaRPr>
          </a:p>
        </p:txBody>
      </p:sp>
      <p:pic>
        <p:nvPicPr>
          <p:cNvPr id="6" name="图片 5">
            <a:extLst>
              <a:ext uri="{FF2B5EF4-FFF2-40B4-BE49-F238E27FC236}">
                <a16:creationId xmlns:a16="http://schemas.microsoft.com/office/drawing/2014/main" id="{2B6BA8CB-32E2-42BD-BB64-B5A0C2C6888F}"/>
              </a:ext>
            </a:extLst>
          </p:cNvPr>
          <p:cNvPicPr>
            <a:picLocks noChangeAspect="1"/>
          </p:cNvPicPr>
          <p:nvPr/>
        </p:nvPicPr>
        <p:blipFill>
          <a:blip r:embed="rId2"/>
          <a:stretch>
            <a:fillRect/>
          </a:stretch>
        </p:blipFill>
        <p:spPr>
          <a:xfrm>
            <a:off x="715104" y="1251285"/>
            <a:ext cx="7849448" cy="4988376"/>
          </a:xfrm>
          <a:prstGeom prst="rect">
            <a:avLst/>
          </a:prstGeom>
        </p:spPr>
      </p:pic>
      <p:sp>
        <p:nvSpPr>
          <p:cNvPr id="2" name="灯片编号占位符 1">
            <a:extLst>
              <a:ext uri="{FF2B5EF4-FFF2-40B4-BE49-F238E27FC236}">
                <a16:creationId xmlns:a16="http://schemas.microsoft.com/office/drawing/2014/main" id="{8E8A4277-C422-455B-A562-9CB1DBBF34E4}"/>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20</a:t>
            </a:fld>
            <a:endParaRPr lang="zh-CN" altLang="en-US">
              <a:solidFill>
                <a:srgbClr val="000000">
                  <a:tint val="75000"/>
                </a:srgbClr>
              </a:solidFill>
            </a:endParaRPr>
          </a:p>
        </p:txBody>
      </p:sp>
    </p:spTree>
    <p:extLst>
      <p:ext uri="{BB962C8B-B14F-4D97-AF65-F5344CB8AC3E}">
        <p14:creationId xmlns:p14="http://schemas.microsoft.com/office/powerpoint/2010/main" val="100182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4000" spc="-70" dirty="0">
                <a:ln w="6350">
                  <a:noFill/>
                  <a:prstDash val="dash"/>
                </a:ln>
                <a:solidFill>
                  <a:srgbClr val="FFFFFF"/>
                </a:solidFill>
                <a:cs typeface="+mn-ea"/>
                <a:sym typeface="+mn-lt"/>
              </a:rPr>
              <a:t>Development</a:t>
            </a:r>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108B1BB8-E755-4792-9833-FAF430C4473E}"/>
              </a:ext>
            </a:extLst>
          </p:cNvPr>
          <p:cNvPicPr>
            <a:picLocks noChangeAspect="1"/>
          </p:cNvPicPr>
          <p:nvPr/>
        </p:nvPicPr>
        <p:blipFill>
          <a:blip r:embed="rId2"/>
          <a:stretch>
            <a:fillRect/>
          </a:stretch>
        </p:blipFill>
        <p:spPr>
          <a:xfrm>
            <a:off x="1120427" y="1307237"/>
            <a:ext cx="6572250" cy="3686175"/>
          </a:xfrm>
          <a:prstGeom prst="rect">
            <a:avLst/>
          </a:prstGeom>
        </p:spPr>
      </p:pic>
      <p:sp>
        <p:nvSpPr>
          <p:cNvPr id="9" name="矩形 8">
            <a:extLst>
              <a:ext uri="{FF2B5EF4-FFF2-40B4-BE49-F238E27FC236}">
                <a16:creationId xmlns:a16="http://schemas.microsoft.com/office/drawing/2014/main" id="{CDBDE15A-A9C5-45F0-8A2E-69B2F259ECB1}"/>
              </a:ext>
            </a:extLst>
          </p:cNvPr>
          <p:cNvSpPr/>
          <p:nvPr/>
        </p:nvSpPr>
        <p:spPr>
          <a:xfrm>
            <a:off x="855407" y="5227827"/>
            <a:ext cx="7709145"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cs typeface="+mn-ea"/>
                <a:sym typeface="+mn-lt"/>
              </a:rPr>
              <a:t>In 1974, if you took a train from Guangzhou to </a:t>
            </a:r>
            <a:r>
              <a:rPr kumimoji="0" lang="en-US" altLang="zh-CN" sz="2800" b="0" i="0" u="none" strike="noStrike" kern="1200" cap="none" spc="0" normalizeH="0" baseline="0" noProof="0" dirty="0" err="1">
                <a:ln>
                  <a:noFill/>
                </a:ln>
                <a:solidFill>
                  <a:srgbClr val="000000"/>
                </a:solidFill>
                <a:effectLst/>
                <a:uLnTx/>
                <a:uFillTx/>
                <a:cs typeface="+mn-ea"/>
                <a:sym typeface="+mn-lt"/>
              </a:rPr>
              <a:t>Shaoguan</a:t>
            </a:r>
            <a:r>
              <a:rPr kumimoji="0" lang="en-US" altLang="zh-CN" sz="2800" b="0" i="0" u="none" strike="noStrike" kern="1200" cap="none" spc="0" normalizeH="0" baseline="0" noProof="0" dirty="0">
                <a:ln>
                  <a:noFill/>
                </a:ln>
                <a:solidFill>
                  <a:srgbClr val="000000"/>
                </a:solidFill>
                <a:effectLst/>
                <a:uLnTx/>
                <a:uFillTx/>
                <a:cs typeface="+mn-ea"/>
                <a:sym typeface="+mn-lt"/>
              </a:rPr>
              <a:t>, it would take you seven hours on the way</a:t>
            </a:r>
            <a:endParaRPr kumimoji="0" lang="zh-CN" altLang="en-US" sz="2800" b="0" i="0" u="none" strike="noStrike" kern="1200" cap="none" spc="0" normalizeH="0" baseline="0" noProof="0" dirty="0">
              <a:ln>
                <a:noFill/>
              </a:ln>
              <a:solidFill>
                <a:srgbClr val="000000"/>
              </a:solidFill>
              <a:effectLst/>
              <a:uLnTx/>
              <a:uFillTx/>
              <a:cs typeface="+mn-ea"/>
              <a:sym typeface="+mn-lt"/>
            </a:endParaRPr>
          </a:p>
        </p:txBody>
      </p:sp>
      <p:sp>
        <p:nvSpPr>
          <p:cNvPr id="3" name="灯片编号占位符 2">
            <a:extLst>
              <a:ext uri="{FF2B5EF4-FFF2-40B4-BE49-F238E27FC236}">
                <a16:creationId xmlns:a16="http://schemas.microsoft.com/office/drawing/2014/main" id="{79C22475-DED1-4988-B043-28EC251340C1}"/>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21</a:t>
            </a:fld>
            <a:endParaRPr lang="zh-CN" altLang="en-US">
              <a:solidFill>
                <a:srgbClr val="000000">
                  <a:tint val="75000"/>
                </a:srgbClr>
              </a:solidFill>
            </a:endParaRPr>
          </a:p>
        </p:txBody>
      </p:sp>
    </p:spTree>
    <p:extLst>
      <p:ext uri="{BB962C8B-B14F-4D97-AF65-F5344CB8AC3E}">
        <p14:creationId xmlns:p14="http://schemas.microsoft.com/office/powerpoint/2010/main" val="1499393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8984" y="1849419"/>
            <a:ext cx="755513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cs typeface="+mn-ea"/>
                <a:sym typeface="+mn-lt"/>
              </a:rPr>
              <a:t>But now, if you take the high-speed rail</a:t>
            </a:r>
            <a:endParaRPr kumimoji="0" lang="zh-CN" altLang="en-US" sz="3200" b="0" i="0" u="none" strike="noStrike" kern="1200" cap="none" spc="0" normalizeH="0" baseline="0" noProof="0" dirty="0">
              <a:ln>
                <a:noFill/>
              </a:ln>
              <a:solidFill>
                <a:srgbClr val="000000"/>
              </a:solidFill>
              <a:effectLst/>
              <a:uLnTx/>
              <a:uFillTx/>
              <a:cs typeface="+mn-ea"/>
              <a:sym typeface="+mn-lt"/>
            </a:endParaRPr>
          </a:p>
        </p:txBody>
      </p:sp>
      <p:sp>
        <p:nvSpPr>
          <p:cNvPr id="4" name="文本占位符 3">
            <a:extLst>
              <a:ext uri="{FF2B5EF4-FFF2-40B4-BE49-F238E27FC236}">
                <a16:creationId xmlns:a16="http://schemas.microsoft.com/office/drawing/2014/main" id="{A0E23689-ACEE-453F-986B-D5D595EFCCCF}"/>
              </a:ext>
            </a:extLst>
          </p:cNvPr>
          <p:cNvSpPr>
            <a:spLocks noGrp="1"/>
          </p:cNvSpPr>
          <p:nvPr>
            <p:ph type="body" sz="quarter" idx="10"/>
          </p:nvPr>
        </p:nvSpPr>
        <p:spPr/>
        <p:txBody>
          <a:bodyPr/>
          <a:lstStyle/>
          <a:p>
            <a:r>
              <a:rPr lang="en-US" altLang="zh-CN" sz="4000" spc="-70" dirty="0">
                <a:ln w="6350">
                  <a:noFill/>
                  <a:prstDash val="dash"/>
                </a:ln>
                <a:solidFill>
                  <a:srgbClr val="FFFFFF"/>
                </a:solidFill>
                <a:cs typeface="+mn-ea"/>
                <a:sym typeface="+mn-lt"/>
              </a:rPr>
              <a:t>Development</a:t>
            </a:r>
            <a:endParaRPr lang="zh-CN" altLang="en-US" dirty="0">
              <a:latin typeface="+mn-lt"/>
              <a:ea typeface="+mn-ea"/>
              <a:cs typeface="+mn-ea"/>
              <a:sym typeface="+mn-lt"/>
            </a:endParaRPr>
          </a:p>
        </p:txBody>
      </p:sp>
      <p:grpSp>
        <p:nvGrpSpPr>
          <p:cNvPr id="2" name="组合 1">
            <a:extLst>
              <a:ext uri="{FF2B5EF4-FFF2-40B4-BE49-F238E27FC236}">
                <a16:creationId xmlns:a16="http://schemas.microsoft.com/office/drawing/2014/main" id="{D9C1055B-2046-4253-9591-AAE642CC2899}"/>
              </a:ext>
            </a:extLst>
          </p:cNvPr>
          <p:cNvGrpSpPr/>
          <p:nvPr/>
        </p:nvGrpSpPr>
        <p:grpSpPr>
          <a:xfrm>
            <a:off x="529909" y="1432160"/>
            <a:ext cx="7886033" cy="5180662"/>
            <a:chOff x="529909" y="1432160"/>
            <a:chExt cx="7886033" cy="5180662"/>
          </a:xfrm>
        </p:grpSpPr>
        <p:pic>
          <p:nvPicPr>
            <p:cNvPr id="7" name="图片 6">
              <a:extLst>
                <a:ext uri="{FF2B5EF4-FFF2-40B4-BE49-F238E27FC236}">
                  <a16:creationId xmlns:a16="http://schemas.microsoft.com/office/drawing/2014/main" id="{232B34C5-2B62-487D-BA68-FB91F03CB4DD}"/>
                </a:ext>
              </a:extLst>
            </p:cNvPr>
            <p:cNvPicPr>
              <a:picLocks noChangeAspect="1"/>
            </p:cNvPicPr>
            <p:nvPr/>
          </p:nvPicPr>
          <p:blipFill>
            <a:blip r:embed="rId2"/>
            <a:stretch>
              <a:fillRect/>
            </a:stretch>
          </p:blipFill>
          <p:spPr>
            <a:xfrm>
              <a:off x="529910" y="1432160"/>
              <a:ext cx="7886032" cy="5180662"/>
            </a:xfrm>
            <a:prstGeom prst="rect">
              <a:avLst/>
            </a:prstGeom>
          </p:spPr>
        </p:pic>
        <p:pic>
          <p:nvPicPr>
            <p:cNvPr id="6" name="图片 5">
              <a:extLst>
                <a:ext uri="{FF2B5EF4-FFF2-40B4-BE49-F238E27FC236}">
                  <a16:creationId xmlns:a16="http://schemas.microsoft.com/office/drawing/2014/main" id="{A778DE1F-4F6F-4C25-80A0-BD56B5A96EE7}"/>
                </a:ext>
              </a:extLst>
            </p:cNvPr>
            <p:cNvPicPr>
              <a:picLocks noChangeAspect="1"/>
            </p:cNvPicPr>
            <p:nvPr/>
          </p:nvPicPr>
          <p:blipFill>
            <a:blip r:embed="rId3"/>
            <a:stretch>
              <a:fillRect/>
            </a:stretch>
          </p:blipFill>
          <p:spPr>
            <a:xfrm>
              <a:off x="529909" y="2702693"/>
              <a:ext cx="7886032" cy="954905"/>
            </a:xfrm>
            <a:prstGeom prst="rect">
              <a:avLst/>
            </a:prstGeom>
          </p:spPr>
        </p:pic>
      </p:grpSp>
      <p:sp>
        <p:nvSpPr>
          <p:cNvPr id="3" name="灯片编号占位符 2">
            <a:extLst>
              <a:ext uri="{FF2B5EF4-FFF2-40B4-BE49-F238E27FC236}">
                <a16:creationId xmlns:a16="http://schemas.microsoft.com/office/drawing/2014/main" id="{359628BF-2FD6-45CC-8250-D6564C856B85}"/>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22</a:t>
            </a:fld>
            <a:endParaRPr lang="zh-CN" altLang="en-US">
              <a:solidFill>
                <a:srgbClr val="000000">
                  <a:tint val="75000"/>
                </a:srgbClr>
              </a:solidFill>
            </a:endParaRPr>
          </a:p>
        </p:txBody>
      </p:sp>
    </p:spTree>
    <p:extLst>
      <p:ext uri="{BB962C8B-B14F-4D97-AF65-F5344CB8AC3E}">
        <p14:creationId xmlns:p14="http://schemas.microsoft.com/office/powerpoint/2010/main" val="175002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2DD8FC-4F8C-4577-BA9E-2A97495A3548}"/>
              </a:ext>
            </a:extLst>
          </p:cNvPr>
          <p:cNvSpPr>
            <a:spLocks noGrp="1"/>
          </p:cNvSpPr>
          <p:nvPr>
            <p:ph type="body" sz="quarter" idx="10"/>
          </p:nvPr>
        </p:nvSpPr>
        <p:spPr/>
        <p:txBody>
          <a:bodyPr/>
          <a:lstStyle/>
          <a:p>
            <a:r>
              <a:rPr lang="en-US" altLang="zh-CN" dirty="0">
                <a:latin typeface="+mn-lt"/>
                <a:ea typeface="+mn-ea"/>
                <a:cs typeface="+mn-ea"/>
                <a:sym typeface="+mn-lt"/>
              </a:rPr>
              <a:t>Summary</a:t>
            </a:r>
            <a:endParaRPr lang="zh-CN" altLang="en-US" dirty="0">
              <a:latin typeface="+mn-lt"/>
              <a:ea typeface="+mn-ea"/>
              <a:cs typeface="+mn-ea"/>
              <a:sym typeface="+mn-lt"/>
            </a:endParaRPr>
          </a:p>
        </p:txBody>
      </p:sp>
      <p:sp>
        <p:nvSpPr>
          <p:cNvPr id="3" name="矩形 2">
            <a:extLst>
              <a:ext uri="{FF2B5EF4-FFF2-40B4-BE49-F238E27FC236}">
                <a16:creationId xmlns:a16="http://schemas.microsoft.com/office/drawing/2014/main" id="{72EF3E10-F285-4D39-B76D-1774746CC4D0}"/>
              </a:ext>
            </a:extLst>
          </p:cNvPr>
          <p:cNvSpPr/>
          <p:nvPr/>
        </p:nvSpPr>
        <p:spPr>
          <a:xfrm>
            <a:off x="618994" y="1905506"/>
            <a:ext cx="8079588" cy="4031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cs typeface="+mn-ea"/>
                <a:sym typeface="+mn-lt"/>
              </a:rPr>
              <a:t>After 40 years of reform and opening up, China has gradually caught up with developed countries and made innovative progress in some areas. And she is a new and vibrant country, she will not stop the pace of development. That's why I recommend coming to China.</a:t>
            </a:r>
            <a:endParaRPr kumimoji="0" lang="zh-CN" altLang="en-US" sz="3200" b="0" i="0" u="none" strike="noStrike" kern="1200" cap="none" spc="0" normalizeH="0" baseline="0" noProof="0" dirty="0">
              <a:ln>
                <a:noFill/>
              </a:ln>
              <a:solidFill>
                <a:srgbClr val="000000"/>
              </a:solidFill>
              <a:effectLst/>
              <a:uLnTx/>
              <a:uFillTx/>
              <a:cs typeface="+mn-ea"/>
              <a:sym typeface="+mn-lt"/>
            </a:endParaRPr>
          </a:p>
        </p:txBody>
      </p:sp>
      <p:sp>
        <p:nvSpPr>
          <p:cNvPr id="4" name="灯片编号占位符 3">
            <a:extLst>
              <a:ext uri="{FF2B5EF4-FFF2-40B4-BE49-F238E27FC236}">
                <a16:creationId xmlns:a16="http://schemas.microsoft.com/office/drawing/2014/main" id="{494F2E14-952B-4A0A-8E1B-D4CEFCA5C866}"/>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23</a:t>
            </a:fld>
            <a:endParaRPr lang="zh-CN" altLang="en-US">
              <a:solidFill>
                <a:srgbClr val="000000">
                  <a:tint val="75000"/>
                </a:srgbClr>
              </a:solidFill>
            </a:endParaRPr>
          </a:p>
        </p:txBody>
      </p:sp>
    </p:spTree>
    <p:extLst>
      <p:ext uri="{BB962C8B-B14F-4D97-AF65-F5344CB8AC3E}">
        <p14:creationId xmlns:p14="http://schemas.microsoft.com/office/powerpoint/2010/main" val="1072584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94" name="文本框 493"/>
          <p:cNvSpPr txBox="1"/>
          <p:nvPr/>
        </p:nvSpPr>
        <p:spPr>
          <a:xfrm>
            <a:off x="3552622" y="3523129"/>
            <a:ext cx="2132398" cy="107406"/>
          </a:xfrm>
          <a:custGeom>
            <a:avLst/>
            <a:gdLst>
              <a:gd name="connsiteX0" fmla="*/ 2075638 w 2132398"/>
              <a:gd name="connsiteY0" fmla="*/ 0 h 107406"/>
              <a:gd name="connsiteX1" fmla="*/ 2132398 w 2132398"/>
              <a:gd name="connsiteY1" fmla="*/ 0 h 107406"/>
              <a:gd name="connsiteX2" fmla="*/ 2123968 w 2132398"/>
              <a:gd name="connsiteY2" fmla="*/ 41069 h 107406"/>
              <a:gd name="connsiteX3" fmla="*/ 2093509 w 2132398"/>
              <a:gd name="connsiteY3" fmla="*/ 77496 h 107406"/>
              <a:gd name="connsiteX4" fmla="*/ 1980730 w 2132398"/>
              <a:gd name="connsiteY4" fmla="*/ 107406 h 107406"/>
              <a:gd name="connsiteX5" fmla="*/ 1921871 w 2132398"/>
              <a:gd name="connsiteY5" fmla="*/ 100408 h 107406"/>
              <a:gd name="connsiteX6" fmla="*/ 1872890 w 2132398"/>
              <a:gd name="connsiteY6" fmla="*/ 82984 h 107406"/>
              <a:gd name="connsiteX7" fmla="*/ 1872890 w 2132398"/>
              <a:gd name="connsiteY7" fmla="*/ 20420 h 107406"/>
              <a:gd name="connsiteX8" fmla="*/ 1925026 w 2132398"/>
              <a:gd name="connsiteY8" fmla="*/ 48409 h 107406"/>
              <a:gd name="connsiteX9" fmla="*/ 1987041 w 2132398"/>
              <a:gd name="connsiteY9" fmla="*/ 59385 h 107406"/>
              <a:gd name="connsiteX10" fmla="*/ 2070905 w 2132398"/>
              <a:gd name="connsiteY10" fmla="*/ 23576 h 107406"/>
              <a:gd name="connsiteX11" fmla="*/ 1684532 w 2132398"/>
              <a:gd name="connsiteY11" fmla="*/ 0 h 107406"/>
              <a:gd name="connsiteX12" fmla="*/ 1755902 w 2132398"/>
              <a:gd name="connsiteY12" fmla="*/ 0 h 107406"/>
              <a:gd name="connsiteX13" fmla="*/ 1842613 w 2132398"/>
              <a:gd name="connsiteY13" fmla="*/ 100271 h 107406"/>
              <a:gd name="connsiteX14" fmla="*/ 1767427 w 2132398"/>
              <a:gd name="connsiteY14" fmla="*/ 100271 h 107406"/>
              <a:gd name="connsiteX15" fmla="*/ 1540222 w 2132398"/>
              <a:gd name="connsiteY15" fmla="*/ 0 h 107406"/>
              <a:gd name="connsiteX16" fmla="*/ 1595102 w 2132398"/>
              <a:gd name="connsiteY16" fmla="*/ 0 h 107406"/>
              <a:gd name="connsiteX17" fmla="*/ 1595102 w 2132398"/>
              <a:gd name="connsiteY17" fmla="*/ 100271 h 107406"/>
              <a:gd name="connsiteX18" fmla="*/ 1540222 w 2132398"/>
              <a:gd name="connsiteY18" fmla="*/ 100271 h 107406"/>
              <a:gd name="connsiteX19" fmla="*/ 1300285 w 2132398"/>
              <a:gd name="connsiteY19" fmla="*/ 0 h 107406"/>
              <a:gd name="connsiteX20" fmla="*/ 1359820 w 2132398"/>
              <a:gd name="connsiteY20" fmla="*/ 0 h 107406"/>
              <a:gd name="connsiteX21" fmla="*/ 1359893 w 2132398"/>
              <a:gd name="connsiteY21" fmla="*/ 114 h 107406"/>
              <a:gd name="connsiteX22" fmla="*/ 1377455 w 2132398"/>
              <a:gd name="connsiteY22" fmla="*/ 29475 h 107406"/>
              <a:gd name="connsiteX23" fmla="*/ 1378553 w 2132398"/>
              <a:gd name="connsiteY23" fmla="*/ 29475 h 107406"/>
              <a:gd name="connsiteX24" fmla="*/ 1376495 w 2132398"/>
              <a:gd name="connsiteY24" fmla="*/ 4916 h 107406"/>
              <a:gd name="connsiteX25" fmla="*/ 1376405 w 2132398"/>
              <a:gd name="connsiteY25" fmla="*/ 0 h 107406"/>
              <a:gd name="connsiteX26" fmla="*/ 1430140 w 2132398"/>
              <a:gd name="connsiteY26" fmla="*/ 0 h 107406"/>
              <a:gd name="connsiteX27" fmla="*/ 1430140 w 2132398"/>
              <a:gd name="connsiteY27" fmla="*/ 100271 h 107406"/>
              <a:gd name="connsiteX28" fmla="*/ 1365107 w 2132398"/>
              <a:gd name="connsiteY28" fmla="*/ 100271 h 107406"/>
              <a:gd name="connsiteX29" fmla="*/ 1083022 w 2132398"/>
              <a:gd name="connsiteY29" fmla="*/ 0 h 107406"/>
              <a:gd name="connsiteX30" fmla="*/ 1137354 w 2132398"/>
              <a:gd name="connsiteY30" fmla="*/ 0 h 107406"/>
              <a:gd name="connsiteX31" fmla="*/ 1137354 w 2132398"/>
              <a:gd name="connsiteY31" fmla="*/ 100271 h 107406"/>
              <a:gd name="connsiteX32" fmla="*/ 1083022 w 2132398"/>
              <a:gd name="connsiteY32" fmla="*/ 100271 h 107406"/>
              <a:gd name="connsiteX33" fmla="*/ 918912 w 2132398"/>
              <a:gd name="connsiteY33" fmla="*/ 0 h 107406"/>
              <a:gd name="connsiteX34" fmla="*/ 978727 w 2132398"/>
              <a:gd name="connsiteY34" fmla="*/ 0 h 107406"/>
              <a:gd name="connsiteX35" fmla="*/ 1016919 w 2132398"/>
              <a:gd name="connsiteY35" fmla="*/ 100271 h 107406"/>
              <a:gd name="connsiteX36" fmla="*/ 956276 w 2132398"/>
              <a:gd name="connsiteY36" fmla="*/ 100271 h 107406"/>
              <a:gd name="connsiteX37" fmla="*/ 672596 w 2132398"/>
              <a:gd name="connsiteY37" fmla="*/ 0 h 107406"/>
              <a:gd name="connsiteX38" fmla="*/ 730283 w 2132398"/>
              <a:gd name="connsiteY38" fmla="*/ 0 h 107406"/>
              <a:gd name="connsiteX39" fmla="*/ 695046 w 2132398"/>
              <a:gd name="connsiteY39" fmla="*/ 100271 h 107406"/>
              <a:gd name="connsiteX40" fmla="*/ 634403 w 2132398"/>
              <a:gd name="connsiteY40" fmla="*/ 100271 h 107406"/>
              <a:gd name="connsiteX41" fmla="*/ 514834 w 2132398"/>
              <a:gd name="connsiteY41" fmla="*/ 0 h 107406"/>
              <a:gd name="connsiteX42" fmla="*/ 569714 w 2132398"/>
              <a:gd name="connsiteY42" fmla="*/ 0 h 107406"/>
              <a:gd name="connsiteX43" fmla="*/ 569714 w 2132398"/>
              <a:gd name="connsiteY43" fmla="*/ 100271 h 107406"/>
              <a:gd name="connsiteX44" fmla="*/ 514834 w 2132398"/>
              <a:gd name="connsiteY44" fmla="*/ 100271 h 107406"/>
              <a:gd name="connsiteX45" fmla="*/ 244822 w 2132398"/>
              <a:gd name="connsiteY45" fmla="*/ 0 h 107406"/>
              <a:gd name="connsiteX46" fmla="*/ 299702 w 2132398"/>
              <a:gd name="connsiteY46" fmla="*/ 0 h 107406"/>
              <a:gd name="connsiteX47" fmla="*/ 299702 w 2132398"/>
              <a:gd name="connsiteY47" fmla="*/ 100271 h 107406"/>
              <a:gd name="connsiteX48" fmla="*/ 244822 w 2132398"/>
              <a:gd name="connsiteY48" fmla="*/ 100271 h 107406"/>
              <a:gd name="connsiteX49" fmla="*/ 0 w 2132398"/>
              <a:gd name="connsiteY49" fmla="*/ 0 h 107406"/>
              <a:gd name="connsiteX50" fmla="*/ 55155 w 2132398"/>
              <a:gd name="connsiteY50" fmla="*/ 0 h 107406"/>
              <a:gd name="connsiteX51" fmla="*/ 55155 w 2132398"/>
              <a:gd name="connsiteY51" fmla="*/ 100271 h 107406"/>
              <a:gd name="connsiteX52" fmla="*/ 0 w 2132398"/>
              <a:gd name="connsiteY52" fmla="*/ 100271 h 10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32398" h="107406">
                <a:moveTo>
                  <a:pt x="2075638" y="0"/>
                </a:moveTo>
                <a:lnTo>
                  <a:pt x="2132398" y="0"/>
                </a:lnTo>
                <a:lnTo>
                  <a:pt x="2123968" y="41069"/>
                </a:lnTo>
                <a:cubicBezTo>
                  <a:pt x="2117199" y="55384"/>
                  <a:pt x="2107046" y="67526"/>
                  <a:pt x="2093509" y="77496"/>
                </a:cubicBezTo>
                <a:cubicBezTo>
                  <a:pt x="2066435" y="97436"/>
                  <a:pt x="2028842" y="107406"/>
                  <a:pt x="1980730" y="107406"/>
                </a:cubicBezTo>
                <a:cubicBezTo>
                  <a:pt x="1963900" y="107406"/>
                  <a:pt x="1944280" y="105073"/>
                  <a:pt x="1921871" y="100408"/>
                </a:cubicBezTo>
                <a:cubicBezTo>
                  <a:pt x="1899461" y="95744"/>
                  <a:pt x="1883134" y="89935"/>
                  <a:pt x="1872890" y="82984"/>
                </a:cubicBezTo>
                <a:lnTo>
                  <a:pt x="1872890" y="20420"/>
                </a:lnTo>
                <a:cubicBezTo>
                  <a:pt x="1885878" y="31762"/>
                  <a:pt x="1903257" y="41092"/>
                  <a:pt x="1925026" y="48409"/>
                </a:cubicBezTo>
                <a:cubicBezTo>
                  <a:pt x="1946796" y="55727"/>
                  <a:pt x="1967467" y="59385"/>
                  <a:pt x="1987041" y="59385"/>
                </a:cubicBezTo>
                <a:cubicBezTo>
                  <a:pt x="2031769" y="59385"/>
                  <a:pt x="2059724" y="47449"/>
                  <a:pt x="2070905" y="23576"/>
                </a:cubicBezTo>
                <a:close/>
                <a:moveTo>
                  <a:pt x="1684532" y="0"/>
                </a:moveTo>
                <a:lnTo>
                  <a:pt x="1755902" y="0"/>
                </a:lnTo>
                <a:lnTo>
                  <a:pt x="1842613" y="100271"/>
                </a:lnTo>
                <a:lnTo>
                  <a:pt x="1767427" y="100271"/>
                </a:lnTo>
                <a:close/>
                <a:moveTo>
                  <a:pt x="1540222" y="0"/>
                </a:moveTo>
                <a:lnTo>
                  <a:pt x="1595102" y="0"/>
                </a:lnTo>
                <a:lnTo>
                  <a:pt x="1595102" y="100271"/>
                </a:lnTo>
                <a:lnTo>
                  <a:pt x="1540222" y="100271"/>
                </a:lnTo>
                <a:close/>
                <a:moveTo>
                  <a:pt x="1300285" y="0"/>
                </a:moveTo>
                <a:lnTo>
                  <a:pt x="1359820" y="0"/>
                </a:lnTo>
                <a:lnTo>
                  <a:pt x="1359893" y="114"/>
                </a:lnTo>
                <a:cubicBezTo>
                  <a:pt x="1369772" y="15481"/>
                  <a:pt x="1375626" y="25268"/>
                  <a:pt x="1377455" y="29475"/>
                </a:cubicBezTo>
                <a:lnTo>
                  <a:pt x="1378553" y="29475"/>
                </a:lnTo>
                <a:cubicBezTo>
                  <a:pt x="1377638" y="23438"/>
                  <a:pt x="1376952" y="15252"/>
                  <a:pt x="1376495" y="4916"/>
                </a:cubicBezTo>
                <a:lnTo>
                  <a:pt x="1376405" y="0"/>
                </a:lnTo>
                <a:lnTo>
                  <a:pt x="1430140" y="0"/>
                </a:lnTo>
                <a:lnTo>
                  <a:pt x="1430140" y="100271"/>
                </a:lnTo>
                <a:lnTo>
                  <a:pt x="1365107" y="100271"/>
                </a:lnTo>
                <a:close/>
                <a:moveTo>
                  <a:pt x="1083022" y="0"/>
                </a:moveTo>
                <a:lnTo>
                  <a:pt x="1137354" y="0"/>
                </a:lnTo>
                <a:lnTo>
                  <a:pt x="1137354" y="100271"/>
                </a:lnTo>
                <a:lnTo>
                  <a:pt x="1083022" y="100271"/>
                </a:lnTo>
                <a:close/>
                <a:moveTo>
                  <a:pt x="918912" y="0"/>
                </a:moveTo>
                <a:lnTo>
                  <a:pt x="978727" y="0"/>
                </a:lnTo>
                <a:lnTo>
                  <a:pt x="1016919" y="100271"/>
                </a:lnTo>
                <a:lnTo>
                  <a:pt x="956276" y="100271"/>
                </a:lnTo>
                <a:close/>
                <a:moveTo>
                  <a:pt x="672596" y="0"/>
                </a:moveTo>
                <a:lnTo>
                  <a:pt x="730283" y="0"/>
                </a:lnTo>
                <a:lnTo>
                  <a:pt x="695046" y="100271"/>
                </a:lnTo>
                <a:lnTo>
                  <a:pt x="634403" y="100271"/>
                </a:lnTo>
                <a:close/>
                <a:moveTo>
                  <a:pt x="514834" y="0"/>
                </a:moveTo>
                <a:lnTo>
                  <a:pt x="569714" y="0"/>
                </a:lnTo>
                <a:lnTo>
                  <a:pt x="569714" y="100271"/>
                </a:lnTo>
                <a:lnTo>
                  <a:pt x="514834" y="100271"/>
                </a:lnTo>
                <a:close/>
                <a:moveTo>
                  <a:pt x="244822" y="0"/>
                </a:moveTo>
                <a:lnTo>
                  <a:pt x="299702" y="0"/>
                </a:lnTo>
                <a:lnTo>
                  <a:pt x="299702" y="100271"/>
                </a:lnTo>
                <a:lnTo>
                  <a:pt x="244822" y="100271"/>
                </a:lnTo>
                <a:close/>
                <a:moveTo>
                  <a:pt x="0" y="0"/>
                </a:moveTo>
                <a:lnTo>
                  <a:pt x="55155" y="0"/>
                </a:lnTo>
                <a:lnTo>
                  <a:pt x="55155" y="100271"/>
                </a:lnTo>
                <a:lnTo>
                  <a:pt x="0" y="10027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FFFFFF"/>
              </a:solidFill>
              <a:effectLst/>
              <a:uLnTx/>
              <a:uFillTx/>
              <a:cs typeface="+mn-ea"/>
              <a:sym typeface="+mn-lt"/>
            </a:endParaRPr>
          </a:p>
        </p:txBody>
      </p:sp>
      <p:sp>
        <p:nvSpPr>
          <p:cNvPr id="495" name="文本框 494"/>
          <p:cNvSpPr txBox="1"/>
          <p:nvPr/>
        </p:nvSpPr>
        <p:spPr>
          <a:xfrm>
            <a:off x="3430513" y="3191218"/>
            <a:ext cx="2238119" cy="143653"/>
          </a:xfrm>
          <a:custGeom>
            <a:avLst/>
            <a:gdLst>
              <a:gd name="connsiteX0" fmla="*/ 1884048 w 2238119"/>
              <a:gd name="connsiteY0" fmla="*/ 7135 h 143653"/>
              <a:gd name="connsiteX1" fmla="*/ 1951825 w 2238119"/>
              <a:gd name="connsiteY1" fmla="*/ 7135 h 143653"/>
              <a:gd name="connsiteX2" fmla="*/ 1832394 w 2238119"/>
              <a:gd name="connsiteY2" fmla="*/ 143653 h 143653"/>
              <a:gd name="connsiteX3" fmla="*/ 1769876 w 2238119"/>
              <a:gd name="connsiteY3" fmla="*/ 143653 h 143653"/>
              <a:gd name="connsiteX4" fmla="*/ 1662331 w 2238119"/>
              <a:gd name="connsiteY4" fmla="*/ 7135 h 143653"/>
              <a:gd name="connsiteX5" fmla="*/ 1717211 w 2238119"/>
              <a:gd name="connsiteY5" fmla="*/ 7135 h 143653"/>
              <a:gd name="connsiteX6" fmla="*/ 1717211 w 2238119"/>
              <a:gd name="connsiteY6" fmla="*/ 143653 h 143653"/>
              <a:gd name="connsiteX7" fmla="*/ 1662331 w 2238119"/>
              <a:gd name="connsiteY7" fmla="*/ 143653 h 143653"/>
              <a:gd name="connsiteX8" fmla="*/ 1497918 w 2238119"/>
              <a:gd name="connsiteY8" fmla="*/ 7135 h 143653"/>
              <a:gd name="connsiteX9" fmla="*/ 1552249 w 2238119"/>
              <a:gd name="connsiteY9" fmla="*/ 7135 h 143653"/>
              <a:gd name="connsiteX10" fmla="*/ 1552249 w 2238119"/>
              <a:gd name="connsiteY10" fmla="*/ 143653 h 143653"/>
              <a:gd name="connsiteX11" fmla="*/ 1497918 w 2238119"/>
              <a:gd name="connsiteY11" fmla="*/ 143653 h 143653"/>
              <a:gd name="connsiteX12" fmla="*/ 1205131 w 2238119"/>
              <a:gd name="connsiteY12" fmla="*/ 7135 h 143653"/>
              <a:gd name="connsiteX13" fmla="*/ 1274006 w 2238119"/>
              <a:gd name="connsiteY13" fmla="*/ 7135 h 143653"/>
              <a:gd name="connsiteX14" fmla="*/ 1361406 w 2238119"/>
              <a:gd name="connsiteY14" fmla="*/ 143653 h 143653"/>
              <a:gd name="connsiteX15" fmla="*/ 1300689 w 2238119"/>
              <a:gd name="connsiteY15" fmla="*/ 143653 h 143653"/>
              <a:gd name="connsiteX16" fmla="*/ 1273457 w 2238119"/>
              <a:gd name="connsiteY16" fmla="*/ 101529 h 143653"/>
              <a:gd name="connsiteX17" fmla="*/ 1258914 w 2238119"/>
              <a:gd name="connsiteY17" fmla="*/ 73814 h 143653"/>
              <a:gd name="connsiteX18" fmla="*/ 1257267 w 2238119"/>
              <a:gd name="connsiteY18" fmla="*/ 73814 h 143653"/>
              <a:gd name="connsiteX19" fmla="*/ 1259463 w 2238119"/>
              <a:gd name="connsiteY19" fmla="*/ 133360 h 143653"/>
              <a:gd name="connsiteX20" fmla="*/ 1259463 w 2238119"/>
              <a:gd name="connsiteY20" fmla="*/ 143653 h 143653"/>
              <a:gd name="connsiteX21" fmla="*/ 1205131 w 2238119"/>
              <a:gd name="connsiteY21" fmla="*/ 143653 h 143653"/>
              <a:gd name="connsiteX22" fmla="*/ 918409 w 2238119"/>
              <a:gd name="connsiteY22" fmla="*/ 7135 h 143653"/>
              <a:gd name="connsiteX23" fmla="*/ 977131 w 2238119"/>
              <a:gd name="connsiteY23" fmla="*/ 7135 h 143653"/>
              <a:gd name="connsiteX24" fmla="*/ 1029130 w 2238119"/>
              <a:gd name="connsiteY24" fmla="*/ 143653 h 143653"/>
              <a:gd name="connsiteX25" fmla="*/ 972902 w 2238119"/>
              <a:gd name="connsiteY25" fmla="*/ 143653 h 143653"/>
              <a:gd name="connsiteX26" fmla="*/ 953807 w 2238119"/>
              <a:gd name="connsiteY26" fmla="*/ 91102 h 143653"/>
              <a:gd name="connsiteX27" fmla="*/ 947221 w 2238119"/>
              <a:gd name="connsiteY27" fmla="*/ 61466 h 143653"/>
              <a:gd name="connsiteX28" fmla="*/ 945849 w 2238119"/>
              <a:gd name="connsiteY28" fmla="*/ 61466 h 143653"/>
              <a:gd name="connsiteX29" fmla="*/ 938989 w 2238119"/>
              <a:gd name="connsiteY29" fmla="*/ 91102 h 143653"/>
              <a:gd name="connsiteX30" fmla="*/ 920058 w 2238119"/>
              <a:gd name="connsiteY30" fmla="*/ 143653 h 143653"/>
              <a:gd name="connsiteX31" fmla="*/ 866411 w 2238119"/>
              <a:gd name="connsiteY31" fmla="*/ 143653 h 143653"/>
              <a:gd name="connsiteX32" fmla="*/ 636943 w 2238119"/>
              <a:gd name="connsiteY32" fmla="*/ 7135 h 143653"/>
              <a:gd name="connsiteX33" fmla="*/ 691823 w 2238119"/>
              <a:gd name="connsiteY33" fmla="*/ 7135 h 143653"/>
              <a:gd name="connsiteX34" fmla="*/ 691823 w 2238119"/>
              <a:gd name="connsiteY34" fmla="*/ 143653 h 143653"/>
              <a:gd name="connsiteX35" fmla="*/ 636943 w 2238119"/>
              <a:gd name="connsiteY35" fmla="*/ 143653 h 143653"/>
              <a:gd name="connsiteX36" fmla="*/ 366931 w 2238119"/>
              <a:gd name="connsiteY36" fmla="*/ 7135 h 143653"/>
              <a:gd name="connsiteX37" fmla="*/ 421811 w 2238119"/>
              <a:gd name="connsiteY37" fmla="*/ 7135 h 143653"/>
              <a:gd name="connsiteX38" fmla="*/ 421811 w 2238119"/>
              <a:gd name="connsiteY38" fmla="*/ 143653 h 143653"/>
              <a:gd name="connsiteX39" fmla="*/ 366931 w 2238119"/>
              <a:gd name="connsiteY39" fmla="*/ 143653 h 143653"/>
              <a:gd name="connsiteX40" fmla="*/ 0 w 2238119"/>
              <a:gd name="connsiteY40" fmla="*/ 7135 h 143653"/>
              <a:gd name="connsiteX41" fmla="*/ 299921 w 2238119"/>
              <a:gd name="connsiteY41" fmla="*/ 7135 h 143653"/>
              <a:gd name="connsiteX42" fmla="*/ 299921 w 2238119"/>
              <a:gd name="connsiteY42" fmla="*/ 55978 h 143653"/>
              <a:gd name="connsiteX43" fmla="*/ 177264 w 2238119"/>
              <a:gd name="connsiteY43" fmla="*/ 55978 h 143653"/>
              <a:gd name="connsiteX44" fmla="*/ 177264 w 2238119"/>
              <a:gd name="connsiteY44" fmla="*/ 143653 h 143653"/>
              <a:gd name="connsiteX45" fmla="*/ 122109 w 2238119"/>
              <a:gd name="connsiteY45" fmla="*/ 143653 h 143653"/>
              <a:gd name="connsiteX46" fmla="*/ 122109 w 2238119"/>
              <a:gd name="connsiteY46" fmla="*/ 55978 h 143653"/>
              <a:gd name="connsiteX47" fmla="*/ 0 w 2238119"/>
              <a:gd name="connsiteY47" fmla="*/ 55978 h 143653"/>
              <a:gd name="connsiteX48" fmla="*/ 2145097 w 2238119"/>
              <a:gd name="connsiteY48" fmla="*/ 0 h 143653"/>
              <a:gd name="connsiteX49" fmla="*/ 2238119 w 2238119"/>
              <a:gd name="connsiteY49" fmla="*/ 15367 h 143653"/>
              <a:gd name="connsiteX50" fmla="*/ 2238119 w 2238119"/>
              <a:gd name="connsiteY50" fmla="*/ 75186 h 143653"/>
              <a:gd name="connsiteX51" fmla="*/ 2140981 w 2238119"/>
              <a:gd name="connsiteY51" fmla="*/ 48569 h 143653"/>
              <a:gd name="connsiteX52" fmla="*/ 2077457 w 2238119"/>
              <a:gd name="connsiteY52" fmla="*/ 64896 h 143653"/>
              <a:gd name="connsiteX53" fmla="*/ 2052898 w 2238119"/>
              <a:gd name="connsiteY53" fmla="*/ 110310 h 143653"/>
              <a:gd name="connsiteX54" fmla="*/ 2066410 w 2238119"/>
              <a:gd name="connsiteY54" fmla="*/ 143653 h 143653"/>
              <a:gd name="connsiteX55" fmla="*/ 2004602 w 2238119"/>
              <a:gd name="connsiteY55" fmla="*/ 143653 h 143653"/>
              <a:gd name="connsiteX56" fmla="*/ 1995273 w 2238119"/>
              <a:gd name="connsiteY56" fmla="*/ 114975 h 143653"/>
              <a:gd name="connsiteX57" fmla="*/ 2037806 w 2238119"/>
              <a:gd name="connsiteY57" fmla="*/ 31008 h 143653"/>
              <a:gd name="connsiteX58" fmla="*/ 2145097 w 2238119"/>
              <a:gd name="connsiteY58" fmla="*/ 0 h 14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238119" h="143653">
                <a:moveTo>
                  <a:pt x="1884048" y="7135"/>
                </a:moveTo>
                <a:lnTo>
                  <a:pt x="1951825" y="7135"/>
                </a:lnTo>
                <a:lnTo>
                  <a:pt x="1832394" y="143653"/>
                </a:lnTo>
                <a:lnTo>
                  <a:pt x="1769876" y="143653"/>
                </a:lnTo>
                <a:close/>
                <a:moveTo>
                  <a:pt x="1662331" y="7135"/>
                </a:moveTo>
                <a:lnTo>
                  <a:pt x="1717211" y="7135"/>
                </a:lnTo>
                <a:lnTo>
                  <a:pt x="1717211" y="143653"/>
                </a:lnTo>
                <a:lnTo>
                  <a:pt x="1662331" y="143653"/>
                </a:lnTo>
                <a:close/>
                <a:moveTo>
                  <a:pt x="1497918" y="7135"/>
                </a:moveTo>
                <a:lnTo>
                  <a:pt x="1552249" y="7135"/>
                </a:lnTo>
                <a:lnTo>
                  <a:pt x="1552249" y="143653"/>
                </a:lnTo>
                <a:lnTo>
                  <a:pt x="1497918" y="143653"/>
                </a:lnTo>
                <a:close/>
                <a:moveTo>
                  <a:pt x="1205131" y="7135"/>
                </a:moveTo>
                <a:lnTo>
                  <a:pt x="1274006" y="7135"/>
                </a:lnTo>
                <a:lnTo>
                  <a:pt x="1361406" y="143653"/>
                </a:lnTo>
                <a:lnTo>
                  <a:pt x="1300689" y="143653"/>
                </a:lnTo>
                <a:lnTo>
                  <a:pt x="1273457" y="101529"/>
                </a:lnTo>
                <a:cubicBezTo>
                  <a:pt x="1267420" y="92199"/>
                  <a:pt x="1262572" y="82961"/>
                  <a:pt x="1258914" y="73814"/>
                </a:cubicBezTo>
                <a:lnTo>
                  <a:pt x="1257267" y="73814"/>
                </a:lnTo>
                <a:cubicBezTo>
                  <a:pt x="1258731" y="83327"/>
                  <a:pt x="1259463" y="103175"/>
                  <a:pt x="1259463" y="133360"/>
                </a:cubicBezTo>
                <a:lnTo>
                  <a:pt x="1259463" y="143653"/>
                </a:lnTo>
                <a:lnTo>
                  <a:pt x="1205131" y="143653"/>
                </a:lnTo>
                <a:close/>
                <a:moveTo>
                  <a:pt x="918409" y="7135"/>
                </a:moveTo>
                <a:lnTo>
                  <a:pt x="977131" y="7135"/>
                </a:lnTo>
                <a:lnTo>
                  <a:pt x="1029130" y="143653"/>
                </a:lnTo>
                <a:lnTo>
                  <a:pt x="972902" y="143653"/>
                </a:lnTo>
                <a:lnTo>
                  <a:pt x="953807" y="91102"/>
                </a:lnTo>
                <a:cubicBezTo>
                  <a:pt x="951795" y="85431"/>
                  <a:pt x="949599" y="75552"/>
                  <a:pt x="947221" y="61466"/>
                </a:cubicBezTo>
                <a:lnTo>
                  <a:pt x="945849" y="61466"/>
                </a:lnTo>
                <a:cubicBezTo>
                  <a:pt x="943837" y="74272"/>
                  <a:pt x="941550" y="84150"/>
                  <a:pt x="938989" y="91102"/>
                </a:cubicBezTo>
                <a:lnTo>
                  <a:pt x="920058" y="143653"/>
                </a:lnTo>
                <a:lnTo>
                  <a:pt x="866411" y="143653"/>
                </a:lnTo>
                <a:close/>
                <a:moveTo>
                  <a:pt x="636943" y="7135"/>
                </a:moveTo>
                <a:lnTo>
                  <a:pt x="691823" y="7135"/>
                </a:lnTo>
                <a:lnTo>
                  <a:pt x="691823" y="143653"/>
                </a:lnTo>
                <a:lnTo>
                  <a:pt x="636943" y="143653"/>
                </a:lnTo>
                <a:close/>
                <a:moveTo>
                  <a:pt x="366931" y="7135"/>
                </a:moveTo>
                <a:lnTo>
                  <a:pt x="421811" y="7135"/>
                </a:lnTo>
                <a:lnTo>
                  <a:pt x="421811" y="143653"/>
                </a:lnTo>
                <a:lnTo>
                  <a:pt x="366931" y="143653"/>
                </a:lnTo>
                <a:close/>
                <a:moveTo>
                  <a:pt x="0" y="7135"/>
                </a:moveTo>
                <a:lnTo>
                  <a:pt x="299921" y="7135"/>
                </a:lnTo>
                <a:lnTo>
                  <a:pt x="299921" y="55978"/>
                </a:lnTo>
                <a:lnTo>
                  <a:pt x="177264" y="55978"/>
                </a:lnTo>
                <a:lnTo>
                  <a:pt x="177264" y="143653"/>
                </a:lnTo>
                <a:lnTo>
                  <a:pt x="122109" y="143653"/>
                </a:lnTo>
                <a:lnTo>
                  <a:pt x="122109" y="55978"/>
                </a:lnTo>
                <a:lnTo>
                  <a:pt x="0" y="55978"/>
                </a:lnTo>
                <a:close/>
                <a:moveTo>
                  <a:pt x="2145097" y="0"/>
                </a:moveTo>
                <a:cubicBezTo>
                  <a:pt x="2187355" y="0"/>
                  <a:pt x="2218362" y="5122"/>
                  <a:pt x="2238119" y="15367"/>
                </a:cubicBezTo>
                <a:lnTo>
                  <a:pt x="2238119" y="75186"/>
                </a:lnTo>
                <a:cubicBezTo>
                  <a:pt x="2212508" y="57442"/>
                  <a:pt x="2180129" y="48569"/>
                  <a:pt x="2140981" y="48569"/>
                </a:cubicBezTo>
                <a:cubicBezTo>
                  <a:pt x="2115004" y="48569"/>
                  <a:pt x="2093829" y="54012"/>
                  <a:pt x="2077457" y="64896"/>
                </a:cubicBezTo>
                <a:cubicBezTo>
                  <a:pt x="2061084" y="75781"/>
                  <a:pt x="2052898" y="90919"/>
                  <a:pt x="2052898" y="110310"/>
                </a:cubicBezTo>
                <a:lnTo>
                  <a:pt x="2066410" y="143653"/>
                </a:lnTo>
                <a:lnTo>
                  <a:pt x="2004602" y="143653"/>
                </a:lnTo>
                <a:lnTo>
                  <a:pt x="1995273" y="114975"/>
                </a:lnTo>
                <a:cubicBezTo>
                  <a:pt x="1995273" y="79668"/>
                  <a:pt x="2009451" y="51679"/>
                  <a:pt x="2037806" y="31008"/>
                </a:cubicBezTo>
                <a:cubicBezTo>
                  <a:pt x="2066161" y="10336"/>
                  <a:pt x="2101924" y="0"/>
                  <a:pt x="214509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FFFFFF"/>
              </a:solidFill>
              <a:effectLst/>
              <a:uLnTx/>
              <a:uFillTx/>
              <a:cs typeface="+mn-ea"/>
              <a:sym typeface="+mn-lt"/>
            </a:endParaRPr>
          </a:p>
        </p:txBody>
      </p:sp>
      <p:sp>
        <p:nvSpPr>
          <p:cNvPr id="496" name="文本框 495"/>
          <p:cNvSpPr txBox="1"/>
          <p:nvPr/>
        </p:nvSpPr>
        <p:spPr>
          <a:xfrm>
            <a:off x="3552622" y="3334870"/>
            <a:ext cx="2134121" cy="188259"/>
          </a:xfrm>
          <a:custGeom>
            <a:avLst/>
            <a:gdLst/>
            <a:ahLst/>
            <a:cxnLst/>
            <a:rect l="l" t="t" r="r" b="b"/>
            <a:pathLst>
              <a:path w="2134121" h="188259">
                <a:moveTo>
                  <a:pt x="1882493" y="0"/>
                </a:moveTo>
                <a:lnTo>
                  <a:pt x="1944301" y="0"/>
                </a:lnTo>
                <a:lnTo>
                  <a:pt x="1947802" y="8640"/>
                </a:lnTo>
                <a:cubicBezTo>
                  <a:pt x="1959144" y="19433"/>
                  <a:pt x="1983748" y="34160"/>
                  <a:pt x="2021616" y="52819"/>
                </a:cubicBezTo>
                <a:cubicBezTo>
                  <a:pt x="2063325" y="72759"/>
                  <a:pt x="2092503" y="92699"/>
                  <a:pt x="2109150" y="112639"/>
                </a:cubicBezTo>
                <a:cubicBezTo>
                  <a:pt x="2125797" y="132578"/>
                  <a:pt x="2134121" y="154988"/>
                  <a:pt x="2134121" y="179867"/>
                </a:cubicBezTo>
                <a:lnTo>
                  <a:pt x="2132398" y="188259"/>
                </a:lnTo>
                <a:lnTo>
                  <a:pt x="2075638" y="188259"/>
                </a:lnTo>
                <a:lnTo>
                  <a:pt x="2076496" y="183983"/>
                </a:lnTo>
                <a:cubicBezTo>
                  <a:pt x="2076496" y="172092"/>
                  <a:pt x="2073295" y="161391"/>
                  <a:pt x="2066892" y="151878"/>
                </a:cubicBezTo>
                <a:cubicBezTo>
                  <a:pt x="2060489" y="142365"/>
                  <a:pt x="2051708" y="133950"/>
                  <a:pt x="2040550" y="126633"/>
                </a:cubicBezTo>
                <a:cubicBezTo>
                  <a:pt x="2029391" y="119316"/>
                  <a:pt x="2008445" y="108065"/>
                  <a:pt x="1977712" y="92882"/>
                </a:cubicBezTo>
                <a:cubicBezTo>
                  <a:pt x="1935088" y="71661"/>
                  <a:pt x="1907007" y="51950"/>
                  <a:pt x="1893470" y="33748"/>
                </a:cubicBezTo>
                <a:close/>
                <a:moveTo>
                  <a:pt x="1540222" y="0"/>
                </a:moveTo>
                <a:lnTo>
                  <a:pt x="1595102" y="0"/>
                </a:lnTo>
                <a:lnTo>
                  <a:pt x="1595102" y="63521"/>
                </a:lnTo>
                <a:lnTo>
                  <a:pt x="1596474" y="63521"/>
                </a:lnTo>
                <a:cubicBezTo>
                  <a:pt x="1599584" y="58581"/>
                  <a:pt x="1603334" y="53368"/>
                  <a:pt x="1607725" y="47880"/>
                </a:cubicBezTo>
                <a:lnTo>
                  <a:pt x="1647767" y="0"/>
                </a:lnTo>
                <a:lnTo>
                  <a:pt x="1710285" y="0"/>
                </a:lnTo>
                <a:lnTo>
                  <a:pt x="1651355" y="67362"/>
                </a:lnTo>
                <a:lnTo>
                  <a:pt x="1755902" y="188259"/>
                </a:lnTo>
                <a:lnTo>
                  <a:pt x="1684532" y="188259"/>
                </a:lnTo>
                <a:lnTo>
                  <a:pt x="1607725" y="95351"/>
                </a:lnTo>
                <a:cubicBezTo>
                  <a:pt x="1602237" y="88583"/>
                  <a:pt x="1598487" y="83278"/>
                  <a:pt x="1596474" y="79436"/>
                </a:cubicBezTo>
                <a:lnTo>
                  <a:pt x="1595102" y="79436"/>
                </a:lnTo>
                <a:lnTo>
                  <a:pt x="1595102" y="188259"/>
                </a:lnTo>
                <a:lnTo>
                  <a:pt x="1540222" y="188259"/>
                </a:lnTo>
                <a:close/>
                <a:moveTo>
                  <a:pt x="1375809" y="0"/>
                </a:moveTo>
                <a:lnTo>
                  <a:pt x="1430140" y="0"/>
                </a:lnTo>
                <a:lnTo>
                  <a:pt x="1430140" y="188259"/>
                </a:lnTo>
                <a:lnTo>
                  <a:pt x="1376405" y="188259"/>
                </a:lnTo>
                <a:lnTo>
                  <a:pt x="1375809" y="155720"/>
                </a:lnTo>
                <a:close/>
                <a:moveTo>
                  <a:pt x="1178580" y="0"/>
                </a:moveTo>
                <a:lnTo>
                  <a:pt x="1239297" y="0"/>
                </a:lnTo>
                <a:lnTo>
                  <a:pt x="1359820" y="188259"/>
                </a:lnTo>
                <a:lnTo>
                  <a:pt x="1300285" y="188259"/>
                </a:lnTo>
                <a:close/>
                <a:moveTo>
                  <a:pt x="1083022" y="0"/>
                </a:moveTo>
                <a:lnTo>
                  <a:pt x="1137354" y="0"/>
                </a:lnTo>
                <a:lnTo>
                  <a:pt x="1137354" y="188259"/>
                </a:lnTo>
                <a:lnTo>
                  <a:pt x="1083022" y="188259"/>
                </a:lnTo>
                <a:close/>
                <a:moveTo>
                  <a:pt x="744302" y="0"/>
                </a:moveTo>
                <a:lnTo>
                  <a:pt x="797949" y="0"/>
                </a:lnTo>
                <a:lnTo>
                  <a:pt x="753219" y="124163"/>
                </a:lnTo>
                <a:lnTo>
                  <a:pt x="895908" y="124163"/>
                </a:lnTo>
                <a:lnTo>
                  <a:pt x="850793" y="0"/>
                </a:lnTo>
                <a:lnTo>
                  <a:pt x="907021" y="0"/>
                </a:lnTo>
                <a:lnTo>
                  <a:pt x="978727" y="188259"/>
                </a:lnTo>
                <a:lnTo>
                  <a:pt x="918912" y="188259"/>
                </a:lnTo>
                <a:lnTo>
                  <a:pt x="912921" y="172184"/>
                </a:lnTo>
                <a:lnTo>
                  <a:pt x="735932" y="172184"/>
                </a:lnTo>
                <a:lnTo>
                  <a:pt x="730283" y="188259"/>
                </a:lnTo>
                <a:lnTo>
                  <a:pt x="672596" y="188259"/>
                </a:lnTo>
                <a:close/>
                <a:moveTo>
                  <a:pt x="244822" y="0"/>
                </a:moveTo>
                <a:lnTo>
                  <a:pt x="299702" y="0"/>
                </a:lnTo>
                <a:lnTo>
                  <a:pt x="299702" y="48154"/>
                </a:lnTo>
                <a:lnTo>
                  <a:pt x="514834" y="48154"/>
                </a:lnTo>
                <a:lnTo>
                  <a:pt x="514834" y="0"/>
                </a:lnTo>
                <a:lnTo>
                  <a:pt x="569714" y="0"/>
                </a:lnTo>
                <a:lnTo>
                  <a:pt x="569714" y="188259"/>
                </a:lnTo>
                <a:lnTo>
                  <a:pt x="514834" y="188259"/>
                </a:lnTo>
                <a:lnTo>
                  <a:pt x="514834" y="96998"/>
                </a:lnTo>
                <a:lnTo>
                  <a:pt x="299702" y="96998"/>
                </a:lnTo>
                <a:lnTo>
                  <a:pt x="299702" y="188259"/>
                </a:lnTo>
                <a:lnTo>
                  <a:pt x="244822" y="188259"/>
                </a:lnTo>
                <a:close/>
                <a:moveTo>
                  <a:pt x="0" y="0"/>
                </a:moveTo>
                <a:lnTo>
                  <a:pt x="55155" y="0"/>
                </a:lnTo>
                <a:lnTo>
                  <a:pt x="55155" y="188259"/>
                </a:lnTo>
                <a:lnTo>
                  <a:pt x="0" y="18825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FFFFFF"/>
              </a:solidFill>
              <a:effectLst/>
              <a:uLnTx/>
              <a:uFillTx/>
              <a:cs typeface="+mn-ea"/>
              <a:sym typeface="+mn-lt"/>
            </a:endParaRPr>
          </a:p>
        </p:txBody>
      </p:sp>
      <p:sp>
        <p:nvSpPr>
          <p:cNvPr id="2" name="灯片编号占位符 1">
            <a:extLst>
              <a:ext uri="{FF2B5EF4-FFF2-40B4-BE49-F238E27FC236}">
                <a16:creationId xmlns:a16="http://schemas.microsoft.com/office/drawing/2014/main" id="{E439960A-FE89-4FE5-8426-EE5437B00456}"/>
              </a:ext>
            </a:extLst>
          </p:cNvPr>
          <p:cNvSpPr>
            <a:spLocks noGrp="1"/>
          </p:cNvSpPr>
          <p:nvPr>
            <p:ph type="sldNum" sz="quarter" idx="4294967295"/>
          </p:nvPr>
        </p:nvSpPr>
        <p:spPr>
          <a:xfrm>
            <a:off x="6457950" y="6356351"/>
            <a:ext cx="2057400" cy="365125"/>
          </a:xfrm>
        </p:spPr>
        <p:txBody>
          <a:bodyPr/>
          <a:lstStyle/>
          <a:p>
            <a:fld id="{525DAB4A-14D1-4AB1-9EAD-AC03C793C968}" type="slidenum">
              <a:rPr lang="zh-CN" altLang="en-US" smtClean="0">
                <a:solidFill>
                  <a:srgbClr val="000000">
                    <a:tint val="75000"/>
                  </a:srgbClr>
                </a:solidFill>
              </a:rPr>
              <a:pPr/>
              <a:t>24</a:t>
            </a:fld>
            <a:endParaRPr lang="zh-CN" altLang="en-US">
              <a:solidFill>
                <a:srgbClr val="000000">
                  <a:tint val="75000"/>
                </a:srgbClr>
              </a:solidFill>
            </a:endParaRPr>
          </a:p>
        </p:txBody>
      </p:sp>
    </p:spTree>
    <p:extLst>
      <p:ext uri="{BB962C8B-B14F-4D97-AF65-F5344CB8AC3E}">
        <p14:creationId xmlns:p14="http://schemas.microsoft.com/office/powerpoint/2010/main" val="28464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wipe(left)">
                                      <p:cBhvr>
                                        <p:cTn id="7" dur="500"/>
                                        <p:tgtEl>
                                          <p:spTgt spid="49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96"/>
                                        </p:tgtEl>
                                        <p:attrNameLst>
                                          <p:attrName>style.visibility</p:attrName>
                                        </p:attrNameLst>
                                      </p:cBhvr>
                                      <p:to>
                                        <p:strVal val="visible"/>
                                      </p:to>
                                    </p:set>
                                    <p:animEffect transition="in" filter="wipe(right)">
                                      <p:cBhvr>
                                        <p:cTn id="11" dur="500"/>
                                        <p:tgtEl>
                                          <p:spTgt spid="49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4"/>
                                        </p:tgtEl>
                                        <p:attrNameLst>
                                          <p:attrName>style.visibility</p:attrName>
                                        </p:attrNameLst>
                                      </p:cBhvr>
                                      <p:to>
                                        <p:strVal val="visible"/>
                                      </p:to>
                                    </p:set>
                                    <p:animEffect transition="in" filter="wipe(left)">
                                      <p:cBhvr>
                                        <p:cTn id="15"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P spid="495" grpId="0" animBg="1"/>
      <p:bldP spid="4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ea typeface="+mn-ea"/>
                <a:cs typeface="+mn-ea"/>
                <a:sym typeface="+mn-lt"/>
              </a:rPr>
              <a:t>Culture - Food</a:t>
            </a:r>
            <a:endParaRPr lang="zh-CN" altLang="en-US" dirty="0">
              <a:latin typeface="+mn-lt"/>
              <a:ea typeface="+mn-ea"/>
              <a:cs typeface="+mn-ea"/>
              <a:sym typeface="+mn-lt"/>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51" y="1275302"/>
            <a:ext cx="7543802" cy="5180078"/>
          </a:xfrm>
          <a:prstGeom prst="rect">
            <a:avLst/>
          </a:prstGeom>
        </p:spPr>
      </p:pic>
      <p:sp>
        <p:nvSpPr>
          <p:cNvPr id="3" name="灯片编号占位符 2">
            <a:extLst>
              <a:ext uri="{FF2B5EF4-FFF2-40B4-BE49-F238E27FC236}">
                <a16:creationId xmlns:a16="http://schemas.microsoft.com/office/drawing/2014/main" id="{AE881C29-B274-4297-BC22-013F65A07A46}"/>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3</a:t>
            </a:fld>
            <a:endParaRPr lang="zh-CN" altLang="en-US">
              <a:solidFill>
                <a:srgbClr val="000000">
                  <a:tint val="75000"/>
                </a:srgbClr>
              </a:solidFill>
            </a:endParaRPr>
          </a:p>
        </p:txBody>
      </p:sp>
    </p:spTree>
    <p:extLst>
      <p:ext uri="{BB962C8B-B14F-4D97-AF65-F5344CB8AC3E}">
        <p14:creationId xmlns:p14="http://schemas.microsoft.com/office/powerpoint/2010/main" val="103874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552" y="245178"/>
            <a:ext cx="8316000" cy="612000"/>
          </a:xfrm>
        </p:spPr>
        <p:txBody>
          <a:bodyPr/>
          <a:lstStyle/>
          <a:p>
            <a:r>
              <a:rPr lang="en-US" altLang="zh-CN" dirty="0">
                <a:latin typeface="+mn-lt"/>
                <a:ea typeface="+mn-ea"/>
                <a:cs typeface="+mn-ea"/>
                <a:sym typeface="+mn-lt"/>
              </a:rPr>
              <a:t>Culture - Food</a:t>
            </a:r>
            <a:endParaRPr lang="zh-CN" altLang="en-US" dirty="0">
              <a:latin typeface="+mn-lt"/>
              <a:ea typeface="+mn-ea"/>
              <a:cs typeface="+mn-ea"/>
              <a:sym typeface="+mn-lt"/>
            </a:endParaRPr>
          </a:p>
        </p:txBody>
      </p:sp>
      <p:pic>
        <p:nvPicPr>
          <p:cNvPr id="13" name="图片 12" descr="图片包含 文字, 地图&#10;&#10;自动生成的说明">
            <a:extLst>
              <a:ext uri="{FF2B5EF4-FFF2-40B4-BE49-F238E27FC236}">
                <a16:creationId xmlns:a16="http://schemas.microsoft.com/office/drawing/2014/main" id="{9D255B7F-D8A1-474D-8FC7-866A46BCD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52" y="1755250"/>
            <a:ext cx="3883630" cy="3883630"/>
          </a:xfrm>
          <a:prstGeom prst="rect">
            <a:avLst/>
          </a:prstGeom>
        </p:spPr>
      </p:pic>
      <p:sp>
        <p:nvSpPr>
          <p:cNvPr id="4" name="文本框 3">
            <a:extLst>
              <a:ext uri="{FF2B5EF4-FFF2-40B4-BE49-F238E27FC236}">
                <a16:creationId xmlns:a16="http://schemas.microsoft.com/office/drawing/2014/main" id="{D484A4BF-5A71-4909-82B9-552963CA41F3}"/>
              </a:ext>
            </a:extLst>
          </p:cNvPr>
          <p:cNvSpPr txBox="1"/>
          <p:nvPr/>
        </p:nvSpPr>
        <p:spPr>
          <a:xfrm>
            <a:off x="4406552" y="1537044"/>
            <a:ext cx="4572000" cy="1200329"/>
          </a:xfrm>
          <a:prstGeom prst="rect">
            <a:avLst/>
          </a:prstGeom>
        </p:spPr>
        <p:txBody>
          <a:bodyPr>
            <a:spAutoFit/>
          </a:bodyPr>
          <a:lstStyle>
            <a:defPPr>
              <a:defRPr lang="zh-CN"/>
            </a:defPPr>
            <a:lvl1pPr>
              <a:defRPr/>
            </a:lvl1pPr>
          </a:lstStyle>
          <a:p>
            <a:r>
              <a:rPr lang="en-US" altLang="zh-CN" sz="2400" b="1" dirty="0">
                <a:solidFill>
                  <a:srgbClr val="365FAA"/>
                </a:solidFill>
                <a:cs typeface="+mn-ea"/>
                <a:sym typeface="+mn-lt"/>
              </a:rPr>
              <a:t>Northern</a:t>
            </a:r>
            <a:r>
              <a:rPr lang="en-US" altLang="zh-CN" sz="2400" dirty="0">
                <a:cs typeface="+mn-ea"/>
                <a:sym typeface="+mn-lt"/>
              </a:rPr>
              <a:t> — salty, simple, less vegetables with wheat as the staple food</a:t>
            </a:r>
            <a:endParaRPr lang="zh-CN" altLang="en-US" sz="2400" dirty="0">
              <a:cs typeface="+mn-ea"/>
              <a:sym typeface="+mn-lt"/>
            </a:endParaRPr>
          </a:p>
        </p:txBody>
      </p:sp>
      <p:sp>
        <p:nvSpPr>
          <p:cNvPr id="5" name="文本框 4">
            <a:extLst>
              <a:ext uri="{FF2B5EF4-FFF2-40B4-BE49-F238E27FC236}">
                <a16:creationId xmlns:a16="http://schemas.microsoft.com/office/drawing/2014/main" id="{1E1E20EB-9FC5-4C98-90BF-3C2C0B046FC0}"/>
              </a:ext>
            </a:extLst>
          </p:cNvPr>
          <p:cNvSpPr txBox="1"/>
          <p:nvPr/>
        </p:nvSpPr>
        <p:spPr>
          <a:xfrm>
            <a:off x="4406552" y="2885513"/>
            <a:ext cx="4572000" cy="830997"/>
          </a:xfrm>
          <a:prstGeom prst="rect">
            <a:avLst/>
          </a:prstGeom>
        </p:spPr>
        <p:txBody>
          <a:bodyPr>
            <a:spAutoFit/>
          </a:bodyPr>
          <a:lstStyle>
            <a:defPPr>
              <a:defRPr lang="zh-CN"/>
            </a:defPPr>
            <a:lvl1pPr>
              <a:defRPr/>
            </a:lvl1pPr>
          </a:lstStyle>
          <a:p>
            <a:r>
              <a:rPr lang="en-US" altLang="zh-CN" sz="2400" b="1" dirty="0">
                <a:solidFill>
                  <a:srgbClr val="365FAA"/>
                </a:solidFill>
                <a:cs typeface="+mn-ea"/>
                <a:sym typeface="+mn-lt"/>
              </a:rPr>
              <a:t>Western </a:t>
            </a:r>
            <a:r>
              <a:rPr lang="en-US" altLang="zh-CN" sz="2400" dirty="0">
                <a:cs typeface="+mn-ea"/>
                <a:sym typeface="+mn-lt"/>
              </a:rPr>
              <a:t>— hearty halal food with lamb the main meat</a:t>
            </a:r>
            <a:endParaRPr lang="zh-CN" altLang="en-US" sz="2400" dirty="0">
              <a:cs typeface="+mn-ea"/>
              <a:sym typeface="+mn-lt"/>
            </a:endParaRPr>
          </a:p>
        </p:txBody>
      </p:sp>
      <p:sp>
        <p:nvSpPr>
          <p:cNvPr id="6" name="文本框 5">
            <a:extLst>
              <a:ext uri="{FF2B5EF4-FFF2-40B4-BE49-F238E27FC236}">
                <a16:creationId xmlns:a16="http://schemas.microsoft.com/office/drawing/2014/main" id="{1A2E8B2B-833E-4243-8083-BEF1A0A8CFF3}"/>
              </a:ext>
            </a:extLst>
          </p:cNvPr>
          <p:cNvSpPr txBox="1"/>
          <p:nvPr/>
        </p:nvSpPr>
        <p:spPr>
          <a:xfrm>
            <a:off x="4406552" y="3956983"/>
            <a:ext cx="4572000" cy="830997"/>
          </a:xfrm>
          <a:prstGeom prst="rect">
            <a:avLst/>
          </a:prstGeom>
        </p:spPr>
        <p:txBody>
          <a:bodyPr>
            <a:spAutoFit/>
          </a:bodyPr>
          <a:lstStyle>
            <a:defPPr>
              <a:defRPr lang="zh-CN"/>
            </a:defPPr>
            <a:lvl1pPr>
              <a:defRPr/>
            </a:lvl1pPr>
          </a:lstStyle>
          <a:p>
            <a:r>
              <a:rPr lang="en-US" altLang="zh-CN" sz="2400" b="1" dirty="0">
                <a:solidFill>
                  <a:srgbClr val="365FAA"/>
                </a:solidFill>
                <a:cs typeface="+mn-ea"/>
                <a:sym typeface="+mn-lt"/>
              </a:rPr>
              <a:t>Central</a:t>
            </a:r>
            <a:r>
              <a:rPr lang="en-US" altLang="zh-CN" sz="2400" dirty="0">
                <a:cs typeface="+mn-ea"/>
                <a:sym typeface="+mn-lt"/>
              </a:rPr>
              <a:t> — spicy with a lot of seasonings</a:t>
            </a:r>
            <a:endParaRPr lang="zh-CN" altLang="en-US" sz="2400" dirty="0">
              <a:cs typeface="+mn-ea"/>
              <a:sym typeface="+mn-lt"/>
            </a:endParaRPr>
          </a:p>
        </p:txBody>
      </p:sp>
      <p:sp>
        <p:nvSpPr>
          <p:cNvPr id="7" name="文本框 6">
            <a:extLst>
              <a:ext uri="{FF2B5EF4-FFF2-40B4-BE49-F238E27FC236}">
                <a16:creationId xmlns:a16="http://schemas.microsoft.com/office/drawing/2014/main" id="{B5C55EF2-56C6-48E9-8586-E9DAA2DEF8DA}"/>
              </a:ext>
            </a:extLst>
          </p:cNvPr>
          <p:cNvSpPr txBox="1"/>
          <p:nvPr/>
        </p:nvSpPr>
        <p:spPr>
          <a:xfrm>
            <a:off x="4406552" y="4751454"/>
            <a:ext cx="4572000" cy="461665"/>
          </a:xfrm>
          <a:prstGeom prst="rect">
            <a:avLst/>
          </a:prstGeom>
        </p:spPr>
        <p:txBody>
          <a:bodyPr>
            <a:spAutoFit/>
          </a:bodyPr>
          <a:lstStyle>
            <a:defPPr>
              <a:defRPr lang="zh-CN"/>
            </a:defPPr>
            <a:lvl1pPr>
              <a:defRPr/>
            </a:lvl1pPr>
          </a:lstStyle>
          <a:p>
            <a:r>
              <a:rPr lang="en-US" altLang="zh-CN" sz="2400" b="1" dirty="0">
                <a:solidFill>
                  <a:srgbClr val="365FAA"/>
                </a:solidFill>
                <a:cs typeface="+mn-ea"/>
                <a:sym typeface="+mn-lt"/>
              </a:rPr>
              <a:t>Eastern </a:t>
            </a:r>
            <a:r>
              <a:rPr lang="en-US" altLang="zh-CN" sz="2400" dirty="0">
                <a:cs typeface="+mn-ea"/>
                <a:sym typeface="+mn-lt"/>
              </a:rPr>
              <a:t>— sweet and light</a:t>
            </a:r>
            <a:endParaRPr lang="zh-CN" altLang="en-US" sz="2400" dirty="0">
              <a:cs typeface="+mn-ea"/>
              <a:sym typeface="+mn-lt"/>
            </a:endParaRPr>
          </a:p>
        </p:txBody>
      </p:sp>
      <p:sp>
        <p:nvSpPr>
          <p:cNvPr id="8" name="文本框 7">
            <a:extLst>
              <a:ext uri="{FF2B5EF4-FFF2-40B4-BE49-F238E27FC236}">
                <a16:creationId xmlns:a16="http://schemas.microsoft.com/office/drawing/2014/main" id="{C68A39CB-BD64-4CB0-A655-F3350B9C79CA}"/>
              </a:ext>
            </a:extLst>
          </p:cNvPr>
          <p:cNvSpPr txBox="1"/>
          <p:nvPr/>
        </p:nvSpPr>
        <p:spPr>
          <a:xfrm>
            <a:off x="4406552" y="5545925"/>
            <a:ext cx="4572000" cy="461665"/>
          </a:xfrm>
          <a:prstGeom prst="rect">
            <a:avLst/>
          </a:prstGeom>
        </p:spPr>
        <p:txBody>
          <a:bodyPr>
            <a:spAutoFit/>
          </a:bodyPr>
          <a:lstStyle>
            <a:defPPr>
              <a:defRPr lang="zh-CN"/>
            </a:defPPr>
            <a:lvl1pPr>
              <a:defRPr/>
            </a:lvl1pPr>
          </a:lstStyle>
          <a:p>
            <a:r>
              <a:rPr lang="en-US" altLang="zh-CN" sz="2400" b="1" dirty="0">
                <a:solidFill>
                  <a:srgbClr val="365FAA"/>
                </a:solidFill>
                <a:cs typeface="+mn-ea"/>
                <a:sym typeface="+mn-lt"/>
              </a:rPr>
              <a:t>Southern </a:t>
            </a:r>
            <a:r>
              <a:rPr lang="en-US" altLang="zh-CN" sz="2400" b="1" dirty="0" err="1">
                <a:solidFill>
                  <a:srgbClr val="365FAA"/>
                </a:solidFill>
                <a:cs typeface="+mn-ea"/>
                <a:sym typeface="+mn-lt"/>
              </a:rPr>
              <a:t>minorit</a:t>
            </a:r>
            <a:r>
              <a:rPr lang="en-US" altLang="zh-CN" sz="2400" b="1" dirty="0">
                <a:solidFill>
                  <a:srgbClr val="365FAA"/>
                </a:solidFill>
                <a:cs typeface="+mn-ea"/>
                <a:sym typeface="+mn-lt"/>
              </a:rPr>
              <a:t> </a:t>
            </a:r>
            <a:r>
              <a:rPr lang="en-US" altLang="zh-CN" sz="2400" dirty="0">
                <a:cs typeface="+mn-ea"/>
                <a:sym typeface="+mn-lt"/>
              </a:rPr>
              <a:t>— sour</a:t>
            </a:r>
            <a:endParaRPr lang="zh-CN" altLang="en-US" sz="2400" dirty="0">
              <a:cs typeface="+mn-ea"/>
              <a:sym typeface="+mn-lt"/>
            </a:endParaRPr>
          </a:p>
        </p:txBody>
      </p:sp>
      <p:sp>
        <p:nvSpPr>
          <p:cNvPr id="3" name="灯片编号占位符 2">
            <a:extLst>
              <a:ext uri="{FF2B5EF4-FFF2-40B4-BE49-F238E27FC236}">
                <a16:creationId xmlns:a16="http://schemas.microsoft.com/office/drawing/2014/main" id="{84C3B94D-F54B-45AB-902E-4DB3EAE1288C}"/>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4</a:t>
            </a:fld>
            <a:endParaRPr lang="zh-CN" altLang="en-US">
              <a:solidFill>
                <a:srgbClr val="000000">
                  <a:tint val="75000"/>
                </a:srgbClr>
              </a:solidFill>
            </a:endParaRPr>
          </a:p>
        </p:txBody>
      </p:sp>
    </p:spTree>
    <p:extLst>
      <p:ext uri="{BB962C8B-B14F-4D97-AF65-F5344CB8AC3E}">
        <p14:creationId xmlns:p14="http://schemas.microsoft.com/office/powerpoint/2010/main" val="35599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ea typeface="+mn-ea"/>
                <a:cs typeface="+mn-ea"/>
                <a:sym typeface="+mn-lt"/>
              </a:rPr>
              <a:t>Culture - Opera</a:t>
            </a:r>
            <a:endParaRPr lang="zh-CN" altLang="en-US" dirty="0">
              <a:latin typeface="+mn-lt"/>
              <a:ea typeface="+mn-ea"/>
              <a:cs typeface="+mn-ea"/>
              <a:sym typeface="+mn-lt"/>
            </a:endParaRPr>
          </a:p>
        </p:txBody>
      </p:sp>
      <p:sp>
        <p:nvSpPr>
          <p:cNvPr id="18" name="矩形 17"/>
          <p:cNvSpPr/>
          <p:nvPr/>
        </p:nvSpPr>
        <p:spPr>
          <a:xfrm>
            <a:off x="794432" y="5956438"/>
            <a:ext cx="7555136" cy="369332"/>
          </a:xfrm>
          <a:prstGeom prst="rect">
            <a:avLst/>
          </a:prstGeom>
        </p:spPr>
        <p:txBody>
          <a:bodyPr wrap="square">
            <a:spAutoFit/>
          </a:bodyPr>
          <a:lstStyle/>
          <a:p>
            <a:pPr algn="ctr"/>
            <a:r>
              <a:rPr lang="en-US" altLang="zh-CN" dirty="0">
                <a:solidFill>
                  <a:srgbClr val="000000"/>
                </a:solidFill>
                <a:cs typeface="+mn-ea"/>
                <a:sym typeface="+mn-lt"/>
              </a:rPr>
              <a:t>Chinese musical drama</a:t>
            </a:r>
            <a:endParaRPr lang="zh-CN" altLang="en-US" dirty="0">
              <a:solidFill>
                <a:srgbClr val="000000"/>
              </a:solidFill>
              <a:cs typeface="+mn-ea"/>
              <a:sym typeface="+mn-lt"/>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53" y="1336183"/>
            <a:ext cx="6738702" cy="4510582"/>
          </a:xfrm>
          <a:prstGeom prst="rect">
            <a:avLst/>
          </a:prstGeom>
        </p:spPr>
      </p:pic>
      <p:sp>
        <p:nvSpPr>
          <p:cNvPr id="3" name="灯片编号占位符 2">
            <a:extLst>
              <a:ext uri="{FF2B5EF4-FFF2-40B4-BE49-F238E27FC236}">
                <a16:creationId xmlns:a16="http://schemas.microsoft.com/office/drawing/2014/main" id="{9501FC9D-94AC-41A2-A39B-1C969B59011D}"/>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5</a:t>
            </a:fld>
            <a:endParaRPr lang="zh-CN" altLang="en-US">
              <a:solidFill>
                <a:srgbClr val="000000">
                  <a:tint val="75000"/>
                </a:srgbClr>
              </a:solidFill>
            </a:endParaRPr>
          </a:p>
        </p:txBody>
      </p:sp>
    </p:spTree>
    <p:extLst>
      <p:ext uri="{BB962C8B-B14F-4D97-AF65-F5344CB8AC3E}">
        <p14:creationId xmlns:p14="http://schemas.microsoft.com/office/powerpoint/2010/main" val="388190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ea typeface="+mn-ea"/>
                <a:cs typeface="+mn-ea"/>
                <a:sym typeface="+mn-lt"/>
              </a:rPr>
              <a:t>Culture - Opera</a:t>
            </a:r>
          </a:p>
        </p:txBody>
      </p:sp>
      <p:sp>
        <p:nvSpPr>
          <p:cNvPr id="5" name="矩形 4"/>
          <p:cNvSpPr/>
          <p:nvPr/>
        </p:nvSpPr>
        <p:spPr>
          <a:xfrm>
            <a:off x="794431" y="2584538"/>
            <a:ext cx="7945307" cy="3046988"/>
          </a:xfrm>
          <a:prstGeom prst="rect">
            <a:avLst/>
          </a:prstGeom>
        </p:spPr>
        <p:txBody>
          <a:bodyPr wrap="square">
            <a:spAutoFit/>
          </a:bodyPr>
          <a:lstStyle/>
          <a:p>
            <a:r>
              <a:rPr lang="en-US" altLang="zh-CN" sz="3200" dirty="0">
                <a:solidFill>
                  <a:srgbClr val="000000"/>
                </a:solidFill>
                <a:cs typeface="+mn-ea"/>
                <a:sym typeface="+mn-lt"/>
              </a:rPr>
              <a:t>Chinese Opera evolved from folk songs, dances, talking, antimasque, and especially distinctive dialectical music. Gradually it combined music, art and literature into one performance on the stage. </a:t>
            </a:r>
          </a:p>
        </p:txBody>
      </p:sp>
      <p:pic>
        <p:nvPicPr>
          <p:cNvPr id="4" name="图片 3"/>
          <p:cNvPicPr>
            <a:picLocks noChangeAspect="1"/>
          </p:cNvPicPr>
          <p:nvPr/>
        </p:nvPicPr>
        <p:blipFill>
          <a:blip r:embed="rId3"/>
          <a:stretch>
            <a:fillRect/>
          </a:stretch>
        </p:blipFill>
        <p:spPr>
          <a:xfrm>
            <a:off x="-26183" y="2052406"/>
            <a:ext cx="1164437" cy="1457070"/>
          </a:xfrm>
          <a:prstGeom prst="rect">
            <a:avLst/>
          </a:prstGeom>
        </p:spPr>
      </p:pic>
      <p:pic>
        <p:nvPicPr>
          <p:cNvPr id="6" name="图片 5"/>
          <p:cNvPicPr>
            <a:picLocks noChangeAspect="1"/>
          </p:cNvPicPr>
          <p:nvPr/>
        </p:nvPicPr>
        <p:blipFill>
          <a:blip r:embed="rId4"/>
          <a:stretch>
            <a:fillRect/>
          </a:stretch>
        </p:blipFill>
        <p:spPr>
          <a:xfrm>
            <a:off x="8157519" y="4573077"/>
            <a:ext cx="1164437" cy="1457070"/>
          </a:xfrm>
          <a:prstGeom prst="rect">
            <a:avLst/>
          </a:prstGeom>
        </p:spPr>
      </p:pic>
      <p:sp>
        <p:nvSpPr>
          <p:cNvPr id="3" name="灯片编号占位符 2">
            <a:extLst>
              <a:ext uri="{FF2B5EF4-FFF2-40B4-BE49-F238E27FC236}">
                <a16:creationId xmlns:a16="http://schemas.microsoft.com/office/drawing/2014/main" id="{8AFC9B80-C7D3-4477-911E-B811F2DDFFDA}"/>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6</a:t>
            </a:fld>
            <a:endParaRPr lang="zh-CN" altLang="en-US">
              <a:solidFill>
                <a:srgbClr val="000000">
                  <a:tint val="75000"/>
                </a:srgbClr>
              </a:solidFill>
            </a:endParaRPr>
          </a:p>
        </p:txBody>
      </p:sp>
    </p:spTree>
    <p:extLst>
      <p:ext uri="{BB962C8B-B14F-4D97-AF65-F5344CB8AC3E}">
        <p14:creationId xmlns:p14="http://schemas.microsoft.com/office/powerpoint/2010/main" val="285373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mn-lt"/>
                <a:ea typeface="+mn-ea"/>
                <a:cs typeface="+mn-ea"/>
                <a:sym typeface="+mn-lt"/>
              </a:rPr>
              <a:t>Culture - Opera</a:t>
            </a:r>
          </a:p>
        </p:txBody>
      </p:sp>
      <p:sp>
        <p:nvSpPr>
          <p:cNvPr id="4" name="矩形 3">
            <a:extLst>
              <a:ext uri="{FF2B5EF4-FFF2-40B4-BE49-F238E27FC236}">
                <a16:creationId xmlns:a16="http://schemas.microsoft.com/office/drawing/2014/main" id="{B2B29E55-F48C-4F32-874E-F28B096A6546}"/>
              </a:ext>
            </a:extLst>
          </p:cNvPr>
          <p:cNvSpPr/>
          <p:nvPr/>
        </p:nvSpPr>
        <p:spPr>
          <a:xfrm>
            <a:off x="259050" y="4315201"/>
            <a:ext cx="3901899" cy="830997"/>
          </a:xfrm>
          <a:prstGeom prst="rect">
            <a:avLst/>
          </a:prstGeom>
        </p:spPr>
        <p:txBody>
          <a:bodyPr wrap="square">
            <a:spAutoFit/>
          </a:bodyPr>
          <a:lstStyle/>
          <a:p>
            <a:r>
              <a:rPr lang="en-US" altLang="zh-CN" sz="2400" dirty="0">
                <a:cs typeface="+mn-ea"/>
                <a:sym typeface="+mn-lt"/>
              </a:rPr>
              <a:t>Symbolling a character's personality, role, and fate. </a:t>
            </a:r>
          </a:p>
        </p:txBody>
      </p:sp>
      <p:sp>
        <p:nvSpPr>
          <p:cNvPr id="6" name="矩形 5">
            <a:extLst>
              <a:ext uri="{FF2B5EF4-FFF2-40B4-BE49-F238E27FC236}">
                <a16:creationId xmlns:a16="http://schemas.microsoft.com/office/drawing/2014/main" id="{88DF360F-0975-4A4C-8CE1-AA54E55D16D8}"/>
              </a:ext>
            </a:extLst>
          </p:cNvPr>
          <p:cNvSpPr/>
          <p:nvPr/>
        </p:nvSpPr>
        <p:spPr>
          <a:xfrm>
            <a:off x="4706754" y="4229376"/>
            <a:ext cx="4178196" cy="1569660"/>
          </a:xfrm>
          <a:prstGeom prst="rect">
            <a:avLst/>
          </a:prstGeom>
        </p:spPr>
        <p:txBody>
          <a:bodyPr wrap="square">
            <a:spAutoFit/>
          </a:bodyPr>
          <a:lstStyle/>
          <a:p>
            <a:r>
              <a:rPr lang="en-US" altLang="zh-CN" sz="2400" dirty="0">
                <a:cs typeface="+mn-ea"/>
                <a:sym typeface="+mn-lt"/>
              </a:rPr>
              <a:t>One minute's performance on the stage takes ten </a:t>
            </a:r>
            <a:r>
              <a:rPr lang="en-US" altLang="zh-CN" sz="2400" dirty="0" err="1">
                <a:cs typeface="+mn-ea"/>
                <a:sym typeface="+mn-lt"/>
              </a:rPr>
              <a:t>years'practice</a:t>
            </a:r>
            <a:r>
              <a:rPr lang="en-US" altLang="zh-CN" sz="2400" dirty="0">
                <a:cs typeface="+mn-ea"/>
                <a:sym typeface="+mn-lt"/>
              </a:rPr>
              <a:t> behind the scenes.</a:t>
            </a:r>
            <a:endParaRPr lang="zh-CN" altLang="en-US" sz="2400" dirty="0">
              <a:cs typeface="+mn-ea"/>
              <a:sym typeface="+mn-lt"/>
            </a:endParaRPr>
          </a:p>
        </p:txBody>
      </p:sp>
      <p:pic>
        <p:nvPicPr>
          <p:cNvPr id="1026" name="Picture 2" descr="âfacial make-up China operaâçå¾çæç´¢ç»æ">
            <a:extLst>
              <a:ext uri="{FF2B5EF4-FFF2-40B4-BE49-F238E27FC236}">
                <a16:creationId xmlns:a16="http://schemas.microsoft.com/office/drawing/2014/main" id="{76BDB97D-CBC0-4519-9016-1A8DBB9F1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33" y="1407419"/>
            <a:ext cx="3180880" cy="2139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ç¸å³å¾ç">
            <a:extLst>
              <a:ext uri="{FF2B5EF4-FFF2-40B4-BE49-F238E27FC236}">
                <a16:creationId xmlns:a16="http://schemas.microsoft.com/office/drawing/2014/main" id="{A5ADC74D-E67E-4E6C-8A3F-CCCD25D8C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334" y="1417758"/>
            <a:ext cx="3180878" cy="21184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790AB5F-5AC6-4F3E-8F6E-919A63B359A4}"/>
              </a:ext>
            </a:extLst>
          </p:cNvPr>
          <p:cNvSpPr/>
          <p:nvPr/>
        </p:nvSpPr>
        <p:spPr>
          <a:xfrm>
            <a:off x="1035235" y="3634741"/>
            <a:ext cx="1847237" cy="369332"/>
          </a:xfrm>
          <a:prstGeom prst="rect">
            <a:avLst/>
          </a:prstGeom>
        </p:spPr>
        <p:txBody>
          <a:bodyPr wrap="none">
            <a:spAutoFit/>
          </a:bodyPr>
          <a:lstStyle/>
          <a:p>
            <a:r>
              <a:rPr lang="en-US" altLang="zh-CN" dirty="0">
                <a:cs typeface="+mn-ea"/>
                <a:sym typeface="+mn-lt"/>
              </a:rPr>
              <a:t>Facial make-up</a:t>
            </a:r>
            <a:endParaRPr lang="zh-CN" altLang="en-US" dirty="0">
              <a:cs typeface="+mn-ea"/>
              <a:sym typeface="+mn-lt"/>
            </a:endParaRPr>
          </a:p>
        </p:txBody>
      </p:sp>
      <p:sp>
        <p:nvSpPr>
          <p:cNvPr id="7" name="矩形 6">
            <a:extLst>
              <a:ext uri="{FF2B5EF4-FFF2-40B4-BE49-F238E27FC236}">
                <a16:creationId xmlns:a16="http://schemas.microsoft.com/office/drawing/2014/main" id="{A32F8045-D531-4E5D-A133-36AF23B9D5E4}"/>
              </a:ext>
            </a:extLst>
          </p:cNvPr>
          <p:cNvSpPr/>
          <p:nvPr/>
        </p:nvSpPr>
        <p:spPr>
          <a:xfrm>
            <a:off x="5871224" y="3634741"/>
            <a:ext cx="1337097" cy="369332"/>
          </a:xfrm>
          <a:prstGeom prst="rect">
            <a:avLst/>
          </a:prstGeom>
        </p:spPr>
        <p:txBody>
          <a:bodyPr wrap="none">
            <a:spAutoFit/>
          </a:bodyPr>
          <a:lstStyle/>
          <a:p>
            <a:r>
              <a:rPr lang="en-US" altLang="zh-CN" dirty="0">
                <a:cs typeface="+mn-ea"/>
                <a:sym typeface="+mn-lt"/>
              </a:rPr>
              <a:t>Acrobatics</a:t>
            </a:r>
            <a:endParaRPr lang="zh-CN" altLang="en-US" dirty="0">
              <a:cs typeface="+mn-ea"/>
              <a:sym typeface="+mn-lt"/>
            </a:endParaRPr>
          </a:p>
        </p:txBody>
      </p:sp>
      <p:sp>
        <p:nvSpPr>
          <p:cNvPr id="5" name="灯片编号占位符 4">
            <a:extLst>
              <a:ext uri="{FF2B5EF4-FFF2-40B4-BE49-F238E27FC236}">
                <a16:creationId xmlns:a16="http://schemas.microsoft.com/office/drawing/2014/main" id="{12D014BB-96BA-47B9-AB5A-1B1D44FCAE29}"/>
              </a:ext>
            </a:extLst>
          </p:cNvPr>
          <p:cNvSpPr>
            <a:spLocks noGrp="1"/>
          </p:cNvSpPr>
          <p:nvPr>
            <p:ph type="sldNum" sz="quarter" idx="13"/>
          </p:nvPr>
        </p:nvSpPr>
        <p:spPr/>
        <p:txBody>
          <a:bodyPr/>
          <a:lstStyle/>
          <a:p>
            <a:fld id="{525DAB4A-14D1-4AB1-9EAD-AC03C793C968}" type="slidenum">
              <a:rPr lang="zh-CN" altLang="en-US" smtClean="0">
                <a:solidFill>
                  <a:srgbClr val="000000">
                    <a:tint val="75000"/>
                  </a:srgbClr>
                </a:solidFill>
              </a:rPr>
              <a:pPr/>
              <a:t>7</a:t>
            </a:fld>
            <a:endParaRPr lang="zh-CN" altLang="en-US">
              <a:solidFill>
                <a:srgbClr val="000000">
                  <a:tint val="75000"/>
                </a:srgbClr>
              </a:solidFill>
            </a:endParaRPr>
          </a:p>
        </p:txBody>
      </p:sp>
    </p:spTree>
    <p:extLst>
      <p:ext uri="{BB962C8B-B14F-4D97-AF65-F5344CB8AC3E}">
        <p14:creationId xmlns:p14="http://schemas.microsoft.com/office/powerpoint/2010/main" val="173715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035375-6D91-4944-96BF-27AD8664C70D}"/>
              </a:ext>
            </a:extLst>
          </p:cNvPr>
          <p:cNvSpPr txBox="1"/>
          <p:nvPr/>
        </p:nvSpPr>
        <p:spPr>
          <a:xfrm>
            <a:off x="1762540" y="2743204"/>
            <a:ext cx="584420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cs typeface="+mn-ea"/>
                <a:sym typeface="+mn-lt"/>
              </a:rPr>
              <a:t>Sceneries in China</a:t>
            </a:r>
            <a:endParaRPr kumimoji="0" lang="zh-CN" altLang="en-US" sz="4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135210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CDF0AE-190E-49EB-B36C-A6E780E72AEC}"/>
              </a:ext>
            </a:extLst>
          </p:cNvPr>
          <p:cNvSpPr>
            <a:spLocks noGrp="1"/>
          </p:cNvSpPr>
          <p:nvPr>
            <p:ph type="body" sz="quarter" idx="10"/>
          </p:nvPr>
        </p:nvSpPr>
        <p:spPr/>
        <p:txBody>
          <a:bodyPr/>
          <a:lstStyle/>
          <a:p>
            <a:r>
              <a:rPr lang="en-US" altLang="zh-CN" dirty="0">
                <a:latin typeface="+mn-lt"/>
                <a:ea typeface="+mn-ea"/>
                <a:cs typeface="+mn-ea"/>
                <a:sym typeface="+mn-lt"/>
              </a:rPr>
              <a:t>Different climates</a:t>
            </a:r>
            <a:endParaRPr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3479214C-23BF-4E3C-BF23-2E9044E6C050}"/>
              </a:ext>
            </a:extLst>
          </p:cNvPr>
          <p:cNvPicPr>
            <a:picLocks noChangeAspect="1"/>
          </p:cNvPicPr>
          <p:nvPr/>
        </p:nvPicPr>
        <p:blipFill>
          <a:blip r:embed="rId2"/>
          <a:stretch>
            <a:fillRect/>
          </a:stretch>
        </p:blipFill>
        <p:spPr>
          <a:xfrm>
            <a:off x="649358" y="1111032"/>
            <a:ext cx="3269147" cy="2118407"/>
          </a:xfrm>
          <a:prstGeom prst="rect">
            <a:avLst/>
          </a:prstGeom>
        </p:spPr>
      </p:pic>
      <p:pic>
        <p:nvPicPr>
          <p:cNvPr id="4" name="图片 3">
            <a:extLst>
              <a:ext uri="{FF2B5EF4-FFF2-40B4-BE49-F238E27FC236}">
                <a16:creationId xmlns:a16="http://schemas.microsoft.com/office/drawing/2014/main" id="{6219ABC7-4577-4D37-9E86-95BCD942600E}"/>
              </a:ext>
            </a:extLst>
          </p:cNvPr>
          <p:cNvPicPr>
            <a:picLocks noChangeAspect="1"/>
          </p:cNvPicPr>
          <p:nvPr/>
        </p:nvPicPr>
        <p:blipFill>
          <a:blip r:embed="rId3"/>
          <a:stretch>
            <a:fillRect/>
          </a:stretch>
        </p:blipFill>
        <p:spPr>
          <a:xfrm>
            <a:off x="5069495" y="1158883"/>
            <a:ext cx="3763703" cy="2118407"/>
          </a:xfrm>
          <a:prstGeom prst="rect">
            <a:avLst/>
          </a:prstGeom>
        </p:spPr>
      </p:pic>
      <p:pic>
        <p:nvPicPr>
          <p:cNvPr id="5" name="图片 4">
            <a:extLst>
              <a:ext uri="{FF2B5EF4-FFF2-40B4-BE49-F238E27FC236}">
                <a16:creationId xmlns:a16="http://schemas.microsoft.com/office/drawing/2014/main" id="{528DB4F6-80C0-449E-BFCD-1940C9177DA0}"/>
              </a:ext>
            </a:extLst>
          </p:cNvPr>
          <p:cNvPicPr>
            <a:picLocks noChangeAspect="1"/>
          </p:cNvPicPr>
          <p:nvPr/>
        </p:nvPicPr>
        <p:blipFill>
          <a:blip r:embed="rId4"/>
          <a:stretch>
            <a:fillRect/>
          </a:stretch>
        </p:blipFill>
        <p:spPr>
          <a:xfrm>
            <a:off x="693536" y="3911336"/>
            <a:ext cx="3180791" cy="2118407"/>
          </a:xfrm>
          <a:prstGeom prst="rect">
            <a:avLst/>
          </a:prstGeom>
        </p:spPr>
      </p:pic>
      <p:pic>
        <p:nvPicPr>
          <p:cNvPr id="6" name="图片 5">
            <a:extLst>
              <a:ext uri="{FF2B5EF4-FFF2-40B4-BE49-F238E27FC236}">
                <a16:creationId xmlns:a16="http://schemas.microsoft.com/office/drawing/2014/main" id="{EB363627-B57C-4C1D-A129-0516F25450C0}"/>
              </a:ext>
            </a:extLst>
          </p:cNvPr>
          <p:cNvPicPr>
            <a:picLocks noChangeAspect="1"/>
          </p:cNvPicPr>
          <p:nvPr/>
        </p:nvPicPr>
        <p:blipFill>
          <a:blip r:embed="rId5"/>
          <a:stretch>
            <a:fillRect/>
          </a:stretch>
        </p:blipFill>
        <p:spPr>
          <a:xfrm>
            <a:off x="5147719" y="3911337"/>
            <a:ext cx="3302751" cy="2193025"/>
          </a:xfrm>
          <a:prstGeom prst="rect">
            <a:avLst/>
          </a:prstGeom>
        </p:spPr>
      </p:pic>
    </p:spTree>
    <p:extLst>
      <p:ext uri="{BB962C8B-B14F-4D97-AF65-F5344CB8AC3E}">
        <p14:creationId xmlns:p14="http://schemas.microsoft.com/office/powerpoint/2010/main" val="21430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ljgm200d">
      <a:majorFont>
        <a:latin typeface="Microsoft YaHei" panose="020F0302020204030204"/>
        <a:ea typeface="Microsoft YaHei"/>
        <a:cs typeface=""/>
      </a:majorFont>
      <a:minorFont>
        <a:latin typeface="Microsoft YaHei" panose="020F0502020204030204"/>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jgm200d">
      <a:majorFont>
        <a:latin typeface="Microsoft YaHei" panose="020F0302020204030204"/>
        <a:ea typeface="Microsoft YaHei"/>
        <a:cs typeface=""/>
      </a:majorFont>
      <a:minorFont>
        <a:latin typeface="Microsoft YaHei" panose="020F0502020204030204"/>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TotalTime>
  <Words>507</Words>
  <Application>Microsoft Office PowerPoint</Application>
  <PresentationFormat>全屏显示(4:3)</PresentationFormat>
  <Paragraphs>97</Paragraphs>
  <Slides>24</Slides>
  <Notes>7</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24</vt:i4>
      </vt:variant>
    </vt:vector>
  </HeadingPairs>
  <TitlesOfParts>
    <vt:vector size="30" baseType="lpstr">
      <vt:lpstr>Arial</vt:lpstr>
      <vt:lpstr>Calibri</vt:lpstr>
      <vt:lpstr>微软雅黑</vt:lpstr>
      <vt:lpstr>微软雅黑</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金晟蒋</dc:creator>
  <cp:lastModifiedBy>洋洋 洋</cp:lastModifiedBy>
  <cp:revision>24</cp:revision>
  <dcterms:created xsi:type="dcterms:W3CDTF">2015-07-03T07:08:24Z</dcterms:created>
  <dcterms:modified xsi:type="dcterms:W3CDTF">2018-12-06T02:06:45Z</dcterms:modified>
</cp:coreProperties>
</file>